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63" r:id="rId2"/>
    <p:sldMasterId id="2147483675" r:id="rId3"/>
    <p:sldMasterId id="2147483698" r:id="rId4"/>
    <p:sldMasterId id="2147483684" r:id="rId5"/>
  </p:sldMasterIdLst>
  <p:notesMasterIdLst>
    <p:notesMasterId r:id="rId25"/>
  </p:notesMasterIdLst>
  <p:handoutMasterIdLst>
    <p:handoutMasterId r:id="rId26"/>
  </p:handoutMasterIdLst>
  <p:sldIdLst>
    <p:sldId id="256" r:id="rId6"/>
    <p:sldId id="323" r:id="rId7"/>
    <p:sldId id="337" r:id="rId8"/>
    <p:sldId id="309" r:id="rId9"/>
    <p:sldId id="324" r:id="rId10"/>
    <p:sldId id="348" r:id="rId11"/>
    <p:sldId id="273" r:id="rId12"/>
    <p:sldId id="338" r:id="rId13"/>
    <p:sldId id="274" r:id="rId14"/>
    <p:sldId id="339" r:id="rId15"/>
    <p:sldId id="275" r:id="rId16"/>
    <p:sldId id="340" r:id="rId17"/>
    <p:sldId id="278" r:id="rId18"/>
    <p:sldId id="341" r:id="rId19"/>
    <p:sldId id="276" r:id="rId20"/>
    <p:sldId id="342" r:id="rId21"/>
    <p:sldId id="277" r:id="rId22"/>
    <p:sldId id="343" r:id="rId23"/>
    <p:sldId id="349" r:id="rId24"/>
  </p:sldIdLst>
  <p:sldSz cx="9144000" cy="6858000" type="screen4x3"/>
  <p:notesSz cx="6797675" cy="99266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5BAC00"/>
    <a:srgbClr val="BFC0C0"/>
    <a:srgbClr val="005B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 autoAdjust="0"/>
    <p:restoredTop sz="94660"/>
  </p:normalViewPr>
  <p:slideViewPr>
    <p:cSldViewPr>
      <p:cViewPr varScale="1">
        <p:scale>
          <a:sx n="60" d="100"/>
          <a:sy n="60" d="100"/>
        </p:scale>
        <p:origin x="-19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94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342B4A-BF87-4DCA-A942-B5CB31208CCA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CN" altLang="en-US"/>
        </a:p>
      </dgm:t>
    </dgm:pt>
    <dgm:pt modelId="{08FA46F6-FB77-4057-A63C-AA530C9B472B}">
      <dgm:prSet phldrT="[文本]"/>
      <dgm:spPr/>
      <dgm:t>
        <a:bodyPr/>
        <a:lstStyle/>
        <a:p>
          <a:r>
            <a:rPr lang="zh-CN" altLang="en-US" dirty="0" smtClean="0"/>
            <a:t>增加租金</a:t>
          </a:r>
          <a:endParaRPr lang="zh-CN" altLang="en-US" dirty="0"/>
        </a:p>
      </dgm:t>
    </dgm:pt>
    <dgm:pt modelId="{594E0904-B72C-4207-8CA7-D51DA81282EF}" type="parTrans" cxnId="{29501A92-9B7A-4E55-A576-E2BBBEB9123A}">
      <dgm:prSet/>
      <dgm:spPr/>
      <dgm:t>
        <a:bodyPr/>
        <a:lstStyle/>
        <a:p>
          <a:endParaRPr lang="zh-CN" altLang="en-US"/>
        </a:p>
      </dgm:t>
    </dgm:pt>
    <dgm:pt modelId="{AE291F5B-060A-4EFA-A6F3-FD4C743939A4}" type="sibTrans" cxnId="{29501A92-9B7A-4E55-A576-E2BBBEB9123A}">
      <dgm:prSet/>
      <dgm:spPr/>
      <dgm:t>
        <a:bodyPr/>
        <a:lstStyle/>
        <a:p>
          <a:endParaRPr lang="zh-CN" altLang="en-US"/>
        </a:p>
      </dgm:t>
    </dgm:pt>
    <dgm:pt modelId="{A5CC213F-F062-432C-95DE-B365FB4E2895}">
      <dgm:prSet phldrT="[文本]"/>
      <dgm:spPr/>
      <dgm:t>
        <a:bodyPr/>
        <a:lstStyle/>
        <a:p>
          <a:r>
            <a:rPr lang="zh-CN" altLang="en-US" dirty="0" smtClean="0"/>
            <a:t>资产增值</a:t>
          </a:r>
          <a:endParaRPr lang="zh-CN" altLang="en-US" dirty="0"/>
        </a:p>
      </dgm:t>
    </dgm:pt>
    <dgm:pt modelId="{D17CC075-6E24-4850-8BF4-2845F05AD1F2}" type="parTrans" cxnId="{A7E18CF9-25F8-423A-8CCE-B79A0B90657C}">
      <dgm:prSet/>
      <dgm:spPr/>
      <dgm:t>
        <a:bodyPr/>
        <a:lstStyle/>
        <a:p>
          <a:endParaRPr lang="zh-CN" altLang="en-US"/>
        </a:p>
      </dgm:t>
    </dgm:pt>
    <dgm:pt modelId="{4A98EA09-9A79-4C94-9B40-240E945DFC17}" type="sibTrans" cxnId="{A7E18CF9-25F8-423A-8CCE-B79A0B90657C}">
      <dgm:prSet/>
      <dgm:spPr/>
      <dgm:t>
        <a:bodyPr/>
        <a:lstStyle/>
        <a:p>
          <a:endParaRPr lang="zh-CN" altLang="en-US"/>
        </a:p>
      </dgm:t>
    </dgm:pt>
    <dgm:pt modelId="{CF7B4014-20EE-4E91-B16F-7C8C32A655D9}">
      <dgm:prSet phldrT="[文本]"/>
      <dgm:spPr/>
      <dgm:t>
        <a:bodyPr/>
        <a:lstStyle/>
        <a:p>
          <a:r>
            <a:rPr lang="zh-CN" altLang="en-US" dirty="0" smtClean="0"/>
            <a:t>创造利润</a:t>
          </a:r>
          <a:endParaRPr lang="zh-CN" altLang="en-US" dirty="0"/>
        </a:p>
      </dgm:t>
    </dgm:pt>
    <dgm:pt modelId="{7525DC63-72E4-444B-9B75-52EB6E8CC426}" type="parTrans" cxnId="{D383709C-910C-439F-AFD0-D5C06B3EFD26}">
      <dgm:prSet/>
      <dgm:spPr/>
      <dgm:t>
        <a:bodyPr/>
        <a:lstStyle/>
        <a:p>
          <a:endParaRPr lang="zh-CN" altLang="en-US"/>
        </a:p>
      </dgm:t>
    </dgm:pt>
    <dgm:pt modelId="{95EEB9CF-703F-4D2A-B14E-F228F1787475}" type="sibTrans" cxnId="{D383709C-910C-439F-AFD0-D5C06B3EFD26}">
      <dgm:prSet/>
      <dgm:spPr/>
      <dgm:t>
        <a:bodyPr/>
        <a:lstStyle/>
        <a:p>
          <a:endParaRPr lang="zh-CN" altLang="en-US"/>
        </a:p>
      </dgm:t>
    </dgm:pt>
    <dgm:pt modelId="{B4E4CBB8-B187-4DF8-8B9C-2F15957860DB}">
      <dgm:prSet phldrT="[文本]"/>
      <dgm:spPr/>
      <dgm:t>
        <a:bodyPr/>
        <a:lstStyle/>
        <a:p>
          <a:r>
            <a:rPr lang="zh-CN" altLang="en-US" dirty="0" smtClean="0"/>
            <a:t>良性发展</a:t>
          </a:r>
          <a:endParaRPr lang="zh-CN" altLang="en-US" dirty="0"/>
        </a:p>
      </dgm:t>
    </dgm:pt>
    <dgm:pt modelId="{1767DC02-DD33-4383-A568-76397AC9CD4D}" type="parTrans" cxnId="{3F574067-9B8C-4439-98AD-1427F6A7463A}">
      <dgm:prSet/>
      <dgm:spPr/>
      <dgm:t>
        <a:bodyPr/>
        <a:lstStyle/>
        <a:p>
          <a:endParaRPr lang="zh-CN" altLang="en-US"/>
        </a:p>
      </dgm:t>
    </dgm:pt>
    <dgm:pt modelId="{811343F4-863E-446C-85A6-567FF6F52E81}" type="sibTrans" cxnId="{3F574067-9B8C-4439-98AD-1427F6A7463A}">
      <dgm:prSet/>
      <dgm:spPr/>
      <dgm:t>
        <a:bodyPr/>
        <a:lstStyle/>
        <a:p>
          <a:endParaRPr lang="zh-CN" altLang="en-US"/>
        </a:p>
      </dgm:t>
    </dgm:pt>
    <dgm:pt modelId="{CFEF36BE-6E27-43A6-B0B1-7D24045ED6B9}" type="pres">
      <dgm:prSet presAssocID="{93342B4A-BF87-4DCA-A942-B5CB31208CC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zh-CN" altLang="en-US"/>
        </a:p>
      </dgm:t>
    </dgm:pt>
    <dgm:pt modelId="{A28638EF-76A2-485E-B1AD-BF381DC617C0}" type="pres">
      <dgm:prSet presAssocID="{93342B4A-BF87-4DCA-A942-B5CB31208CCA}" presName="diamond" presStyleLbl="bgShp" presStyleIdx="0" presStyleCnt="1"/>
      <dgm:spPr/>
    </dgm:pt>
    <dgm:pt modelId="{37FABBD1-F475-4412-9708-FEC22E933977}" type="pres">
      <dgm:prSet presAssocID="{93342B4A-BF87-4DCA-A942-B5CB31208CCA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9431BED-3C5D-4970-B842-BFAC4B9E2E67}" type="pres">
      <dgm:prSet presAssocID="{93342B4A-BF87-4DCA-A942-B5CB31208CCA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8EFBDF59-E9F0-4EC5-BE3F-58EDE67DC89C}" type="pres">
      <dgm:prSet presAssocID="{93342B4A-BF87-4DCA-A942-B5CB31208CCA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6F4EA004-F1E4-4391-9991-01532B48439D}" type="pres">
      <dgm:prSet presAssocID="{93342B4A-BF87-4DCA-A942-B5CB31208CCA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53B6D52E-D221-4600-A306-966BA715301F}" type="presOf" srcId="{B4E4CBB8-B187-4DF8-8B9C-2F15957860DB}" destId="{6F4EA004-F1E4-4391-9991-01532B48439D}" srcOrd="0" destOrd="0" presId="urn:microsoft.com/office/officeart/2005/8/layout/matrix3"/>
    <dgm:cxn modelId="{AE107890-796A-46B9-A7CA-AF41D7139F66}" type="presOf" srcId="{08FA46F6-FB77-4057-A63C-AA530C9B472B}" destId="{37FABBD1-F475-4412-9708-FEC22E933977}" srcOrd="0" destOrd="0" presId="urn:microsoft.com/office/officeart/2005/8/layout/matrix3"/>
    <dgm:cxn modelId="{231445A8-5B3B-44D7-B804-5BF302C3DC84}" type="presOf" srcId="{A5CC213F-F062-432C-95DE-B365FB4E2895}" destId="{B9431BED-3C5D-4970-B842-BFAC4B9E2E67}" srcOrd="0" destOrd="0" presId="urn:microsoft.com/office/officeart/2005/8/layout/matrix3"/>
    <dgm:cxn modelId="{08ED1ACA-EF8D-4180-B72A-D4D7BC8E91C6}" type="presOf" srcId="{93342B4A-BF87-4DCA-A942-B5CB31208CCA}" destId="{CFEF36BE-6E27-43A6-B0B1-7D24045ED6B9}" srcOrd="0" destOrd="0" presId="urn:microsoft.com/office/officeart/2005/8/layout/matrix3"/>
    <dgm:cxn modelId="{D383709C-910C-439F-AFD0-D5C06B3EFD26}" srcId="{93342B4A-BF87-4DCA-A942-B5CB31208CCA}" destId="{CF7B4014-20EE-4E91-B16F-7C8C32A655D9}" srcOrd="2" destOrd="0" parTransId="{7525DC63-72E4-444B-9B75-52EB6E8CC426}" sibTransId="{95EEB9CF-703F-4D2A-B14E-F228F1787475}"/>
    <dgm:cxn modelId="{A7E18CF9-25F8-423A-8CCE-B79A0B90657C}" srcId="{93342B4A-BF87-4DCA-A942-B5CB31208CCA}" destId="{A5CC213F-F062-432C-95DE-B365FB4E2895}" srcOrd="1" destOrd="0" parTransId="{D17CC075-6E24-4850-8BF4-2845F05AD1F2}" sibTransId="{4A98EA09-9A79-4C94-9B40-240E945DFC17}"/>
    <dgm:cxn modelId="{654435DE-EE20-48C1-A87D-95144D0D999C}" type="presOf" srcId="{CF7B4014-20EE-4E91-B16F-7C8C32A655D9}" destId="{8EFBDF59-E9F0-4EC5-BE3F-58EDE67DC89C}" srcOrd="0" destOrd="0" presId="urn:microsoft.com/office/officeart/2005/8/layout/matrix3"/>
    <dgm:cxn modelId="{29501A92-9B7A-4E55-A576-E2BBBEB9123A}" srcId="{93342B4A-BF87-4DCA-A942-B5CB31208CCA}" destId="{08FA46F6-FB77-4057-A63C-AA530C9B472B}" srcOrd="0" destOrd="0" parTransId="{594E0904-B72C-4207-8CA7-D51DA81282EF}" sibTransId="{AE291F5B-060A-4EFA-A6F3-FD4C743939A4}"/>
    <dgm:cxn modelId="{3F574067-9B8C-4439-98AD-1427F6A7463A}" srcId="{93342B4A-BF87-4DCA-A942-B5CB31208CCA}" destId="{B4E4CBB8-B187-4DF8-8B9C-2F15957860DB}" srcOrd="3" destOrd="0" parTransId="{1767DC02-DD33-4383-A568-76397AC9CD4D}" sibTransId="{811343F4-863E-446C-85A6-567FF6F52E81}"/>
    <dgm:cxn modelId="{F912AAC7-C5B4-4FF5-BCAA-44418C656F40}" type="presParOf" srcId="{CFEF36BE-6E27-43A6-B0B1-7D24045ED6B9}" destId="{A28638EF-76A2-485E-B1AD-BF381DC617C0}" srcOrd="0" destOrd="0" presId="urn:microsoft.com/office/officeart/2005/8/layout/matrix3"/>
    <dgm:cxn modelId="{07CC3C1B-C83A-4143-8889-0325F6B82ED2}" type="presParOf" srcId="{CFEF36BE-6E27-43A6-B0B1-7D24045ED6B9}" destId="{37FABBD1-F475-4412-9708-FEC22E933977}" srcOrd="1" destOrd="0" presId="urn:microsoft.com/office/officeart/2005/8/layout/matrix3"/>
    <dgm:cxn modelId="{3980E854-AA95-471A-9D09-C02BF8F55C2A}" type="presParOf" srcId="{CFEF36BE-6E27-43A6-B0B1-7D24045ED6B9}" destId="{B9431BED-3C5D-4970-B842-BFAC4B9E2E67}" srcOrd="2" destOrd="0" presId="urn:microsoft.com/office/officeart/2005/8/layout/matrix3"/>
    <dgm:cxn modelId="{1735C1A2-4B1D-4EE4-A493-BF9C7FA2C5B7}" type="presParOf" srcId="{CFEF36BE-6E27-43A6-B0B1-7D24045ED6B9}" destId="{8EFBDF59-E9F0-4EC5-BE3F-58EDE67DC89C}" srcOrd="3" destOrd="0" presId="urn:microsoft.com/office/officeart/2005/8/layout/matrix3"/>
    <dgm:cxn modelId="{4CC7F167-2447-4F35-BCCC-62E58713B970}" type="presParOf" srcId="{CFEF36BE-6E27-43A6-B0B1-7D24045ED6B9}" destId="{6F4EA004-F1E4-4391-9991-01532B48439D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8638EF-76A2-485E-B1AD-BF381DC617C0}">
      <dsp:nvSpPr>
        <dsp:cNvPr id="0" name=""/>
        <dsp:cNvSpPr/>
      </dsp:nvSpPr>
      <dsp:spPr>
        <a:xfrm>
          <a:off x="1851819" y="0"/>
          <a:ext cx="4525962" cy="4525962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FABBD1-F475-4412-9708-FEC22E933977}">
      <dsp:nvSpPr>
        <dsp:cNvPr id="0" name=""/>
        <dsp:cNvSpPr/>
      </dsp:nvSpPr>
      <dsp:spPr>
        <a:xfrm>
          <a:off x="2281785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500" kern="1200" dirty="0" smtClean="0"/>
            <a:t>增加租金</a:t>
          </a:r>
          <a:endParaRPr lang="zh-CN" altLang="en-US" sz="4500" kern="1200" dirty="0"/>
        </a:p>
      </dsp:txBody>
      <dsp:txXfrm>
        <a:off x="2367951" y="516132"/>
        <a:ext cx="1592793" cy="1592793"/>
      </dsp:txXfrm>
    </dsp:sp>
    <dsp:sp modelId="{B9431BED-3C5D-4970-B842-BFAC4B9E2E67}">
      <dsp:nvSpPr>
        <dsp:cNvPr id="0" name=""/>
        <dsp:cNvSpPr/>
      </dsp:nvSpPr>
      <dsp:spPr>
        <a:xfrm>
          <a:off x="4182689" y="429966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500" kern="1200" dirty="0" smtClean="0"/>
            <a:t>资产增值</a:t>
          </a:r>
          <a:endParaRPr lang="zh-CN" altLang="en-US" sz="4500" kern="1200" dirty="0"/>
        </a:p>
      </dsp:txBody>
      <dsp:txXfrm>
        <a:off x="4268855" y="516132"/>
        <a:ext cx="1592793" cy="1592793"/>
      </dsp:txXfrm>
    </dsp:sp>
    <dsp:sp modelId="{8EFBDF59-E9F0-4EC5-BE3F-58EDE67DC89C}">
      <dsp:nvSpPr>
        <dsp:cNvPr id="0" name=""/>
        <dsp:cNvSpPr/>
      </dsp:nvSpPr>
      <dsp:spPr>
        <a:xfrm>
          <a:off x="2281785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500" kern="1200" dirty="0" smtClean="0"/>
            <a:t>创造利润</a:t>
          </a:r>
          <a:endParaRPr lang="zh-CN" altLang="en-US" sz="4500" kern="1200" dirty="0"/>
        </a:p>
      </dsp:txBody>
      <dsp:txXfrm>
        <a:off x="2367951" y="2417036"/>
        <a:ext cx="1592793" cy="1592793"/>
      </dsp:txXfrm>
    </dsp:sp>
    <dsp:sp modelId="{6F4EA004-F1E4-4391-9991-01532B48439D}">
      <dsp:nvSpPr>
        <dsp:cNvPr id="0" name=""/>
        <dsp:cNvSpPr/>
      </dsp:nvSpPr>
      <dsp:spPr>
        <a:xfrm>
          <a:off x="4182689" y="2330870"/>
          <a:ext cx="1765125" cy="176512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ctr" defTabSz="2000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CN" altLang="en-US" sz="4500" kern="1200" dirty="0" smtClean="0"/>
            <a:t>良性发展</a:t>
          </a:r>
          <a:endParaRPr lang="zh-CN" altLang="en-US" sz="4500" kern="1200" dirty="0"/>
        </a:p>
      </dsp:txBody>
      <dsp:txXfrm>
        <a:off x="4268855" y="2417036"/>
        <a:ext cx="1592793" cy="1592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0442" y="0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/>
          <a:lstStyle>
            <a:lvl1pPr algn="r">
              <a:defRPr sz="1200"/>
            </a:lvl1pPr>
          </a:lstStyle>
          <a:p>
            <a:fld id="{DE8D2D27-38DB-4AEC-BF68-9FD6DC2C3463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0442" y="9428583"/>
            <a:ext cx="2945660" cy="496332"/>
          </a:xfrm>
          <a:prstGeom prst="rect">
            <a:avLst/>
          </a:prstGeom>
        </p:spPr>
        <p:txBody>
          <a:bodyPr vert="horz" lIns="92108" tIns="46054" rIns="92108" bIns="46054" rtlCol="0" anchor="b"/>
          <a:lstStyle>
            <a:lvl1pPr algn="r">
              <a:defRPr sz="1200"/>
            </a:lvl1pPr>
          </a:lstStyle>
          <a:p>
            <a:fld id="{C95BF16A-2CE9-4078-9104-F1DE87B9B7D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6217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E8FD7-1BFF-4D13-B265-D80C2C73DD3D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206F1A-A3F0-4B19-8C5F-6AA0DF5BD407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8686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206F1A-A3F0-4B19-8C5F-6AA0DF5BD407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4.png"/><Relationship Id="rId3" Type="http://schemas.openxmlformats.org/officeDocument/2006/relationships/image" Target="../media/image5.jpeg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endParaRPr kumimoji="0" lang="zh-CN" altLang="en-US" sz="1800" b="0">
              <a:solidFill>
                <a:srgbClr val="000000"/>
              </a:solidFill>
              <a:latin typeface="Arial" pitchFamily="34" charset="0"/>
              <a:ea typeface="黑体"/>
            </a:endParaRPr>
          </a:p>
        </p:txBody>
      </p:sp>
      <p:sp>
        <p:nvSpPr>
          <p:cNvPr id="5" name="Rectangle 9"/>
          <p:cNvSpPr>
            <a:spLocks noChangeAspect="1" noChangeArrowheads="1"/>
          </p:cNvSpPr>
          <p:nvPr userDrawn="1"/>
        </p:nvSpPr>
        <p:spPr bwMode="auto">
          <a:xfrm>
            <a:off x="3175" y="2273300"/>
            <a:ext cx="9140825" cy="2286000"/>
          </a:xfrm>
          <a:prstGeom prst="rect">
            <a:avLst/>
          </a:prstGeom>
          <a:solidFill>
            <a:srgbClr val="0160A7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>
              <a:defRPr/>
            </a:pPr>
            <a:endParaRPr kumimoji="0" lang="zh-CN" altLang="en-US" sz="1800" b="0">
              <a:solidFill>
                <a:srgbClr val="000000"/>
              </a:solidFill>
              <a:latin typeface="Arial" pitchFamily="34" charset="0"/>
              <a:ea typeface="黑体"/>
            </a:endParaRPr>
          </a:p>
        </p:txBody>
      </p:sp>
      <p:pic>
        <p:nvPicPr>
          <p:cNvPr id="6" name="Picture 11" descr="points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5975" y="4144963"/>
            <a:ext cx="83280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6" descr="万达标准字(1)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48413" y="604838"/>
            <a:ext cx="2541587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3388" y="5461020"/>
            <a:ext cx="8282016" cy="825500"/>
          </a:xfrm>
          <a:prstGeom prst="rect">
            <a:avLst/>
          </a:prstGeom>
        </p:spPr>
        <p:txBody>
          <a:bodyPr wrap="none"/>
          <a:lstStyle>
            <a:lvl1pPr algn="ctr">
              <a:buFont typeface="Futura Md BT" pitchFamily="34" charset="0"/>
              <a:buNone/>
              <a:defRPr sz="2000">
                <a:solidFill>
                  <a:schemeClr val="accent2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GB"/>
              <a:t>点击编辑母板副标题版式</a:t>
            </a:r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422275" y="2601917"/>
            <a:ext cx="8293129" cy="1470025"/>
          </a:xfrm>
          <a:prstGeom prst="rect">
            <a:avLst/>
          </a:prstGeom>
        </p:spPr>
        <p:txBody>
          <a:bodyPr anchor="t"/>
          <a:lstStyle>
            <a:lvl1pPr>
              <a:lnSpc>
                <a:spcPts val="3800"/>
              </a:lnSpc>
              <a:spcAft>
                <a:spcPts val="1200"/>
              </a:spcAft>
              <a:defRPr sz="36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GB"/>
              <a:t>点击编辑母版版式</a:t>
            </a:r>
          </a:p>
        </p:txBody>
      </p:sp>
    </p:spTree>
  </p:cSld>
  <p:clrMapOvr>
    <a:masterClrMapping/>
  </p:clrMapOvr>
  <p:transition xmlns:p14="http://schemas.microsoft.com/office/powerpoint/2010/main">
    <p:wipe dir="u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504056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2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189053"/>
            <a:ext cx="8229600" cy="4525963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spcBef>
                <a:spcPts val="1200"/>
              </a:spcBef>
              <a:defRPr sz="2400">
                <a:solidFill>
                  <a:schemeClr val="accent2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  <a:lvl2pPr>
              <a:lnSpc>
                <a:spcPct val="150000"/>
              </a:lnSpc>
              <a:spcBef>
                <a:spcPts val="1200"/>
              </a:spcBef>
              <a:defRPr sz="2000">
                <a:solidFill>
                  <a:schemeClr val="accent2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2pPr>
            <a:lvl3pPr>
              <a:lnSpc>
                <a:spcPct val="150000"/>
              </a:lnSpc>
              <a:spcBef>
                <a:spcPts val="1200"/>
              </a:spcBef>
              <a:defRPr sz="1800">
                <a:solidFill>
                  <a:schemeClr val="accent2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3pPr>
            <a:lvl4pPr>
              <a:lnSpc>
                <a:spcPct val="150000"/>
              </a:lnSpc>
              <a:spcBef>
                <a:spcPts val="1200"/>
              </a:spcBef>
              <a:defRPr sz="1600">
                <a:solidFill>
                  <a:schemeClr val="accent2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4pPr>
            <a:lvl5pPr>
              <a:lnSpc>
                <a:spcPct val="150000"/>
              </a:lnSpc>
              <a:spcBef>
                <a:spcPts val="1200"/>
              </a:spcBef>
              <a:defRPr sz="1600">
                <a:solidFill>
                  <a:schemeClr val="accent2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cxnSp>
        <p:nvCxnSpPr>
          <p:cNvPr id="4" name="直接连接符 3"/>
          <p:cNvCxnSpPr/>
          <p:nvPr userDrawn="1"/>
        </p:nvCxnSpPr>
        <p:spPr>
          <a:xfrm>
            <a:off x="165112" y="841375"/>
            <a:ext cx="6624000" cy="0"/>
          </a:xfrm>
          <a:prstGeom prst="line">
            <a:avLst/>
          </a:prstGeom>
          <a:ln w="28575">
            <a:solidFill>
              <a:srgbClr val="2536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70484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271936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426869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442816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554848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242333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0785747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theme" Target="../theme/theme3.xml"/><Relationship Id="rId12" Type="http://schemas.openxmlformats.org/officeDocument/2006/relationships/image" Target="../media/image2.png"/><Relationship Id="rId13" Type="http://schemas.openxmlformats.org/officeDocument/2006/relationships/image" Target="../media/image3.pn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3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4.xml"/><Relationship Id="rId3" Type="http://schemas.openxmlformats.org/officeDocument/2006/relationships/slideLayout" Target="../slideLayouts/slideLayout35.xml"/><Relationship Id="rId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7.xml"/><Relationship Id="rId6" Type="http://schemas.openxmlformats.org/officeDocument/2006/relationships/slideLayout" Target="../slideLayouts/slideLayout38.xml"/><Relationship Id="rId7" Type="http://schemas.openxmlformats.org/officeDocument/2006/relationships/slideLayout" Target="../slideLayouts/slideLayout39.xml"/><Relationship Id="rId8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4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8.xml"/><Relationship Id="rId6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0.xml"/><Relationship Id="rId8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EEB15-A6D8-4F36-A4F1-C364C236FAE1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6D1B7A-8CED-49CC-8B93-15DC33EDB1E2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920F-0C47-48EC-9752-9CBB5A6ACB8C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25095-C6A2-449B-A5B1-9B0B087335B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103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b="0" smtClean="0"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pic>
        <p:nvPicPr>
          <p:cNvPr id="1027" name="Picture 23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556" y="0"/>
            <a:ext cx="8081963" cy="6307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48" name="Rectangle 24"/>
          <p:cNvSpPr>
            <a:spLocks noChangeArrowheads="1"/>
          </p:cNvSpPr>
          <p:nvPr userDrawn="1"/>
        </p:nvSpPr>
        <p:spPr bwMode="auto">
          <a:xfrm>
            <a:off x="0" y="5998098"/>
            <a:ext cx="9144000" cy="859902"/>
          </a:xfrm>
          <a:prstGeom prst="rect">
            <a:avLst/>
          </a:prstGeom>
          <a:solidFill>
            <a:srgbClr val="75AADB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zh-CN" altLang="en-US">
              <a:ea typeface="宋体" pitchFamily="2" charset="-122"/>
            </a:endParaRPr>
          </a:p>
        </p:txBody>
      </p:sp>
      <p:pic>
        <p:nvPicPr>
          <p:cNvPr id="5" name="Picture 24" descr="logo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034102"/>
            <a:ext cx="1764891" cy="671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96" r:id="rId2"/>
    <p:sldLayoutId id="2147483697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39F2A9-9180-4E09-8BC4-91DB89F04754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EF856-490F-4F59-8FDA-DE08A4B72103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7109F-2654-46F0-8C19-D513FC915CE7}" type="datetimeFigureOut">
              <a:rPr lang="zh-CN" altLang="en-US" smtClean="0"/>
              <a:pPr/>
              <a:t>13-10-31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99131-1119-417D-9EC4-9AD5FE42EDE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6.xml"/><Relationship Id="rId2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4" Type="http://schemas.openxmlformats.org/officeDocument/2006/relationships/slide" Target="slide11.xml"/><Relationship Id="rId5" Type="http://schemas.openxmlformats.org/officeDocument/2006/relationships/slide" Target="slide12.xml"/><Relationship Id="rId1" Type="http://schemas.openxmlformats.org/officeDocument/2006/relationships/slideLayout" Target="../slideLayouts/slideLayout27.xml"/><Relationship Id="rId2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ctrTitle"/>
          </p:nvPr>
        </p:nvSpPr>
        <p:spPr>
          <a:xfrm>
            <a:off x="428596" y="2786058"/>
            <a:ext cx="8293129" cy="1470025"/>
          </a:xfrm>
        </p:spPr>
        <p:txBody>
          <a:bodyPr/>
          <a:lstStyle/>
          <a:p>
            <a:r>
              <a:rPr lang="zh-CN" altLang="en-US" sz="4400" dirty="0" smtClean="0"/>
              <a:t>联 动 销 售</a:t>
            </a:r>
            <a:endParaRPr lang="zh-CN" altLang="en-US" sz="4400" dirty="0"/>
          </a:p>
        </p:txBody>
      </p:sp>
    </p:spTree>
  </p:cSld>
  <p:clrMapOvr>
    <a:masterClrMapping/>
  </p:clrMapOvr>
  <p:transition xmlns:p14="http://schemas.microsoft.com/office/powerpoint/2010/main">
    <p:wipe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灯片编号占位符 2"/>
          <p:cNvSpPr txBox="1">
            <a:spLocks noGrp="1" noChangeArrowheads="1"/>
          </p:cNvSpPr>
          <p:nvPr/>
        </p:nvSpPr>
        <p:spPr bwMode="auto">
          <a:xfrm>
            <a:off x="7885113" y="404813"/>
            <a:ext cx="105251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100000"/>
              </a:lnSpc>
              <a:defRPr/>
            </a:pPr>
            <a:endParaRPr lang="en-US" sz="24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63" name="AutoShape 4"/>
          <p:cNvSpPr>
            <a:spLocks noChangeArrowheads="1"/>
          </p:cNvSpPr>
          <p:nvPr/>
        </p:nvSpPr>
        <p:spPr bwMode="auto">
          <a:xfrm rot="16448754">
            <a:off x="4205763" y="2261266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4" name="AutoShape 5"/>
          <p:cNvSpPr>
            <a:spLocks noChangeArrowheads="1"/>
          </p:cNvSpPr>
          <p:nvPr/>
        </p:nvSpPr>
        <p:spPr bwMode="auto">
          <a:xfrm rot="1827958">
            <a:off x="5233570" y="3856201"/>
            <a:ext cx="792163" cy="343260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5" name="AutoShape 6"/>
          <p:cNvSpPr>
            <a:spLocks noChangeArrowheads="1"/>
          </p:cNvSpPr>
          <p:nvPr/>
        </p:nvSpPr>
        <p:spPr bwMode="auto">
          <a:xfrm rot="-7230978">
            <a:off x="3358487" y="2341788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6" name="AutoShape 7"/>
          <p:cNvSpPr>
            <a:spLocks noChangeArrowheads="1"/>
          </p:cNvSpPr>
          <p:nvPr/>
        </p:nvSpPr>
        <p:spPr bwMode="auto">
          <a:xfrm rot="9666023">
            <a:off x="2740052" y="3620943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7" name="AutoShape 8"/>
          <p:cNvSpPr>
            <a:spLocks noChangeArrowheads="1"/>
          </p:cNvSpPr>
          <p:nvPr/>
        </p:nvSpPr>
        <p:spPr bwMode="auto">
          <a:xfrm rot="18249808">
            <a:off x="4803627" y="2478948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8" name="AutoShape 9"/>
          <p:cNvSpPr>
            <a:spLocks noChangeArrowheads="1"/>
          </p:cNvSpPr>
          <p:nvPr/>
        </p:nvSpPr>
        <p:spPr bwMode="auto">
          <a:xfrm rot="12691498">
            <a:off x="2869295" y="2919074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9" name="Oval 10"/>
          <p:cNvSpPr>
            <a:spLocks noChangeArrowheads="1"/>
          </p:cNvSpPr>
          <p:nvPr/>
        </p:nvSpPr>
        <p:spPr bwMode="auto">
          <a:xfrm>
            <a:off x="2500298" y="1714488"/>
            <a:ext cx="3743325" cy="3744912"/>
          </a:xfrm>
          <a:prstGeom prst="ellips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500298" y="2571744"/>
            <a:ext cx="360363" cy="360362"/>
            <a:chOff x="0" y="0"/>
            <a:chExt cx="227" cy="227"/>
          </a:xfrm>
        </p:grpSpPr>
        <p:sp>
          <p:nvSpPr>
            <p:cNvPr id="15403" name="Oval 12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4" name="Oval 13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322513" y="3749675"/>
            <a:ext cx="360362" cy="360363"/>
            <a:chOff x="0" y="0"/>
            <a:chExt cx="227" cy="227"/>
          </a:xfrm>
        </p:grpSpPr>
        <p:sp>
          <p:nvSpPr>
            <p:cNvPr id="15401" name="Oval 15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2" name="Oval 16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2857488" y="4786322"/>
            <a:ext cx="360362" cy="360363"/>
            <a:chOff x="0" y="0"/>
            <a:chExt cx="227" cy="227"/>
          </a:xfrm>
        </p:grpSpPr>
        <p:sp>
          <p:nvSpPr>
            <p:cNvPr id="15399" name="Oval 18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0" name="Oval 19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929322" y="4143380"/>
            <a:ext cx="360362" cy="360363"/>
            <a:chOff x="0" y="0"/>
            <a:chExt cx="227" cy="227"/>
          </a:xfrm>
        </p:grpSpPr>
        <p:sp>
          <p:nvSpPr>
            <p:cNvPr id="15397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8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5286380" y="5000636"/>
            <a:ext cx="360362" cy="360363"/>
            <a:chOff x="0" y="0"/>
            <a:chExt cx="227" cy="227"/>
          </a:xfrm>
        </p:grpSpPr>
        <p:sp>
          <p:nvSpPr>
            <p:cNvPr id="15395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6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4071934" y="5286388"/>
            <a:ext cx="360363" cy="360363"/>
            <a:chOff x="0" y="0"/>
            <a:chExt cx="227" cy="227"/>
          </a:xfrm>
        </p:grpSpPr>
        <p:sp>
          <p:nvSpPr>
            <p:cNvPr id="15393" name="Oval 27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4" name="Oval 28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16412" name="Oval 29"/>
          <p:cNvSpPr>
            <a:spLocks noChangeArrowheads="1"/>
          </p:cNvSpPr>
          <p:nvPr/>
        </p:nvSpPr>
        <p:spPr bwMode="auto">
          <a:xfrm>
            <a:off x="3428992" y="2571744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FFFFFF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7" name="Oval 30"/>
          <p:cNvSpPr>
            <a:spLocks noChangeArrowheads="1"/>
          </p:cNvSpPr>
          <p:nvPr/>
        </p:nvSpPr>
        <p:spPr bwMode="auto">
          <a:xfrm>
            <a:off x="3428992" y="2643182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>
                  <a:alpha val="31998"/>
                </a:schemeClr>
              </a:gs>
              <a:gs pos="100000">
                <a:srgbClr val="652626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6414" name="Oval 31"/>
          <p:cNvSpPr>
            <a:spLocks noChangeArrowheads="1"/>
          </p:cNvSpPr>
          <p:nvPr/>
        </p:nvSpPr>
        <p:spPr bwMode="auto">
          <a:xfrm>
            <a:off x="3571868" y="2714620"/>
            <a:ext cx="1690687" cy="1690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772D2D"/>
              </a:gs>
              <a:gs pos="100000">
                <a:schemeClr val="hlink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9" name="Oval 32"/>
          <p:cNvSpPr>
            <a:spLocks noChangeArrowheads="1"/>
          </p:cNvSpPr>
          <p:nvPr/>
        </p:nvSpPr>
        <p:spPr bwMode="auto">
          <a:xfrm>
            <a:off x="3571868" y="2714620"/>
            <a:ext cx="1690688" cy="1690687"/>
          </a:xfrm>
          <a:prstGeom prst="ellipse">
            <a:avLst/>
          </a:prstGeom>
          <a:gradFill rotWithShape="1">
            <a:gsLst>
              <a:gs pos="0">
                <a:srgbClr val="8B3535"/>
              </a:gs>
              <a:gs pos="100000">
                <a:schemeClr val="hlink">
                  <a:alpha val="0"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0" name="Oval 33"/>
          <p:cNvSpPr>
            <a:spLocks noChangeArrowheads="1"/>
          </p:cNvSpPr>
          <p:nvPr/>
        </p:nvSpPr>
        <p:spPr bwMode="auto">
          <a:xfrm>
            <a:off x="3786182" y="3000372"/>
            <a:ext cx="1379537" cy="519351"/>
          </a:xfrm>
          <a:prstGeom prst="ellipse">
            <a:avLst/>
          </a:prstGeom>
          <a:solidFill>
            <a:srgbClr val="333333"/>
          </a:solidFill>
          <a:ln w="9525">
            <a:noFill/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1" name="Oval 34"/>
          <p:cNvSpPr>
            <a:spLocks noChangeArrowheads="1"/>
          </p:cNvSpPr>
          <p:nvPr/>
        </p:nvSpPr>
        <p:spPr bwMode="auto">
          <a:xfrm>
            <a:off x="3714744" y="3000372"/>
            <a:ext cx="1471613" cy="1139831"/>
          </a:xfrm>
          <a:prstGeom prst="ellipse">
            <a:avLst/>
          </a:prstGeom>
          <a:gradFill rotWithShape="1">
            <a:gsLst>
              <a:gs pos="0">
                <a:srgbClr val="636869"/>
              </a:gs>
              <a:gs pos="100000">
                <a:srgbClr val="D6E1E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2" name="Oval 35"/>
          <p:cNvSpPr>
            <a:spLocks noChangeArrowheads="1"/>
          </p:cNvSpPr>
          <p:nvPr/>
        </p:nvSpPr>
        <p:spPr bwMode="auto">
          <a:xfrm>
            <a:off x="3714744" y="2786058"/>
            <a:ext cx="1438275" cy="14351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F1F5F5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3" name="Oval 36"/>
          <p:cNvSpPr>
            <a:spLocks noChangeArrowheads="1"/>
          </p:cNvSpPr>
          <p:nvPr/>
        </p:nvSpPr>
        <p:spPr bwMode="auto">
          <a:xfrm>
            <a:off x="3714744" y="2786058"/>
            <a:ext cx="1428760" cy="1571636"/>
          </a:xfrm>
          <a:prstGeom prst="ellipse">
            <a:avLst/>
          </a:prstGeom>
          <a:gradFill rotWithShape="1">
            <a:gsLst>
              <a:gs pos="0">
                <a:srgbClr val="AAB2B3"/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4" name="Oval 37"/>
          <p:cNvSpPr>
            <a:spLocks noChangeArrowheads="1"/>
          </p:cNvSpPr>
          <p:nvPr/>
        </p:nvSpPr>
        <p:spPr bwMode="auto">
          <a:xfrm>
            <a:off x="3786182" y="2928934"/>
            <a:ext cx="1214446" cy="1214446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D6E1E2">
                  <a:alpha val="37999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5" name="Text Box 38"/>
          <p:cNvSpPr txBox="1">
            <a:spLocks noChangeArrowheads="1"/>
          </p:cNvSpPr>
          <p:nvPr/>
        </p:nvSpPr>
        <p:spPr bwMode="auto">
          <a:xfrm>
            <a:off x="3786183" y="3214687"/>
            <a:ext cx="135732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4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连带销售品类</a:t>
            </a:r>
            <a:endParaRPr lang="zh-CN" altLang="en-US" sz="2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00000"/>
              </a:lnSpc>
            </a:pPr>
            <a:endParaRPr lang="en-US" altLang="zh-CN" sz="2400" dirty="0"/>
          </a:p>
        </p:txBody>
      </p:sp>
      <p:sp>
        <p:nvSpPr>
          <p:cNvPr id="164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15888"/>
            <a:ext cx="8177213" cy="719137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defRPr/>
            </a:pPr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服装业态分类</a:t>
            </a:r>
            <a:r>
              <a:rPr lang="en-US" altLang="zh-CN" sz="36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—</a:t>
            </a:r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少淑女装</a:t>
            </a:r>
          </a:p>
        </p:txBody>
      </p:sp>
      <p:grpSp>
        <p:nvGrpSpPr>
          <p:cNvPr id="45" name="Group 19"/>
          <p:cNvGrpSpPr>
            <a:grpSpLocks/>
          </p:cNvGrpSpPr>
          <p:nvPr/>
        </p:nvGrpSpPr>
        <p:grpSpPr bwMode="auto">
          <a:xfrm>
            <a:off x="6000760" y="2857496"/>
            <a:ext cx="360362" cy="360363"/>
            <a:chOff x="0" y="0"/>
            <a:chExt cx="227" cy="227"/>
          </a:xfrm>
        </p:grpSpPr>
        <p:sp>
          <p:nvSpPr>
            <p:cNvPr id="46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47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Group 19"/>
          <p:cNvGrpSpPr>
            <a:grpSpLocks/>
          </p:cNvGrpSpPr>
          <p:nvPr/>
        </p:nvGrpSpPr>
        <p:grpSpPr bwMode="auto">
          <a:xfrm>
            <a:off x="5357818" y="1928802"/>
            <a:ext cx="360362" cy="360363"/>
            <a:chOff x="0" y="0"/>
            <a:chExt cx="227" cy="227"/>
          </a:xfrm>
        </p:grpSpPr>
        <p:sp>
          <p:nvSpPr>
            <p:cNvPr id="49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0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1" name="Group 19"/>
          <p:cNvGrpSpPr>
            <a:grpSpLocks/>
          </p:cNvGrpSpPr>
          <p:nvPr/>
        </p:nvGrpSpPr>
        <p:grpSpPr bwMode="auto">
          <a:xfrm>
            <a:off x="4429124" y="1571612"/>
            <a:ext cx="360362" cy="360363"/>
            <a:chOff x="0" y="0"/>
            <a:chExt cx="227" cy="227"/>
          </a:xfrm>
        </p:grpSpPr>
        <p:sp>
          <p:nvSpPr>
            <p:cNvPr id="52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3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Group 19"/>
          <p:cNvGrpSpPr>
            <a:grpSpLocks/>
          </p:cNvGrpSpPr>
          <p:nvPr/>
        </p:nvGrpSpPr>
        <p:grpSpPr bwMode="auto">
          <a:xfrm>
            <a:off x="3286116" y="1785926"/>
            <a:ext cx="360362" cy="360363"/>
            <a:chOff x="0" y="0"/>
            <a:chExt cx="227" cy="227"/>
          </a:xfrm>
        </p:grpSpPr>
        <p:sp>
          <p:nvSpPr>
            <p:cNvPr id="55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6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57" name="AutoShape 5"/>
          <p:cNvSpPr>
            <a:spLocks noChangeArrowheads="1"/>
          </p:cNvSpPr>
          <p:nvPr/>
        </p:nvSpPr>
        <p:spPr bwMode="auto">
          <a:xfrm rot="20046300">
            <a:off x="5314395" y="3193224"/>
            <a:ext cx="792163" cy="343260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58" name="AutoShape 5"/>
          <p:cNvSpPr>
            <a:spLocks noChangeArrowheads="1"/>
          </p:cNvSpPr>
          <p:nvPr/>
        </p:nvSpPr>
        <p:spPr bwMode="auto">
          <a:xfrm rot="3704054">
            <a:off x="4800404" y="4544757"/>
            <a:ext cx="792163" cy="343260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59" name="AutoShape 5"/>
          <p:cNvSpPr>
            <a:spLocks noChangeArrowheads="1"/>
          </p:cNvSpPr>
          <p:nvPr/>
        </p:nvSpPr>
        <p:spPr bwMode="auto">
          <a:xfrm rot="5619071">
            <a:off x="3889955" y="4749135"/>
            <a:ext cx="792163" cy="343260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0" name="AutoShape 5"/>
          <p:cNvSpPr>
            <a:spLocks noChangeArrowheads="1"/>
          </p:cNvSpPr>
          <p:nvPr/>
        </p:nvSpPr>
        <p:spPr bwMode="auto">
          <a:xfrm rot="8276559">
            <a:off x="3084772" y="4435945"/>
            <a:ext cx="792163" cy="343260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071934" y="114298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图书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5572132" y="1714488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咖啡甜品店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6286512" y="2786058"/>
            <a:ext cx="17859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美容</a:t>
            </a:r>
            <a:r>
              <a:rPr lang="en-US" altLang="zh-CN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SPA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6286512" y="4286256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美发美甲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5572132" y="5357826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饰品类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3643306" y="5643578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化妆品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14546" y="507207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女鞋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1571604" y="3786190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手袋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714348" y="2428868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时尚礼品店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000232" y="1500174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成人教育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73" name="直接连接符 72"/>
          <p:cNvCxnSpPr/>
          <p:nvPr/>
        </p:nvCxnSpPr>
        <p:spPr bwMode="auto">
          <a:xfrm>
            <a:off x="428596" y="857232"/>
            <a:ext cx="571504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服装业态分类及特性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528" y="1189053"/>
            <a:ext cx="8363272" cy="4525963"/>
          </a:xfrm>
        </p:spPr>
        <p:txBody>
          <a:bodyPr/>
          <a:lstStyle/>
          <a:p>
            <a:r>
              <a:rPr lang="zh-CN" altLang="en-US" b="1" dirty="0" smtClean="0"/>
              <a:t>少女装特征</a:t>
            </a:r>
            <a:endParaRPr lang="en-US" altLang="zh-CN" b="1" u="sng" dirty="0" smtClean="0"/>
          </a:p>
          <a:p>
            <a:pPr>
              <a:buFont typeface="微软雅黑" pitchFamily="34" charset="-122"/>
              <a:buChar char="〠"/>
            </a:pPr>
            <a:r>
              <a:rPr lang="zh-CN" altLang="en-US" dirty="0" smtClean="0"/>
              <a:t>  满足</a:t>
            </a:r>
            <a:r>
              <a:rPr lang="en-US" altLang="zh-CN" dirty="0" smtClean="0"/>
              <a:t>15-30</a:t>
            </a:r>
            <a:r>
              <a:rPr lang="zh-CN" altLang="en-US" dirty="0" smtClean="0"/>
              <a:t>岁女性的消费需求</a:t>
            </a:r>
            <a:r>
              <a:rPr lang="en-US" altLang="zh-CN" dirty="0" smtClean="0"/>
              <a:t>,</a:t>
            </a:r>
            <a:r>
              <a:rPr lang="zh-CN" altLang="en-US" dirty="0" smtClean="0"/>
              <a:t>消费人群较广</a:t>
            </a:r>
            <a:endParaRPr lang="en-US" altLang="zh-CN" dirty="0" smtClean="0"/>
          </a:p>
          <a:p>
            <a:pPr>
              <a:buFont typeface="微软雅黑" pitchFamily="34" charset="-122"/>
              <a:buChar char="〠"/>
            </a:pPr>
            <a:r>
              <a:rPr lang="en-US" altLang="zh-CN" dirty="0" smtClean="0"/>
              <a:t>  </a:t>
            </a:r>
            <a:r>
              <a:rPr lang="zh-CN" altLang="en-US" dirty="0" smtClean="0"/>
              <a:t>有带动客流的能力</a:t>
            </a:r>
            <a:endParaRPr lang="en-US" altLang="zh-CN" dirty="0" smtClean="0"/>
          </a:p>
          <a:p>
            <a:pPr>
              <a:buFont typeface="微软雅黑" pitchFamily="34" charset="-122"/>
              <a:buChar char="〠"/>
            </a:pPr>
            <a:r>
              <a:rPr lang="en-US" altLang="zh-CN" dirty="0" smtClean="0"/>
              <a:t>  </a:t>
            </a:r>
            <a:r>
              <a:rPr lang="zh-CN" altLang="en-US" dirty="0" smtClean="0"/>
              <a:t>喜欢逛喜欢比较</a:t>
            </a:r>
            <a:r>
              <a:rPr lang="en-US" altLang="zh-CN" dirty="0" smtClean="0"/>
              <a:t>,</a:t>
            </a:r>
            <a:r>
              <a:rPr lang="zh-CN" altLang="en-US" dirty="0" smtClean="0"/>
              <a:t>随机购买力较强</a:t>
            </a:r>
            <a:endParaRPr lang="en-US" altLang="zh-CN" dirty="0" smtClean="0"/>
          </a:p>
          <a:p>
            <a:pPr>
              <a:buFont typeface="微软雅黑" pitchFamily="34" charset="-122"/>
              <a:buChar char="〠"/>
            </a:pPr>
            <a:r>
              <a:rPr lang="en-US" altLang="zh-CN" dirty="0" smtClean="0"/>
              <a:t>  </a:t>
            </a:r>
            <a:r>
              <a:rPr lang="zh-CN" altLang="en-US" dirty="0" smtClean="0"/>
              <a:t>对价格带比较敏感</a:t>
            </a:r>
            <a:endParaRPr lang="en-US" altLang="zh-CN" dirty="0" smtClean="0"/>
          </a:p>
          <a:p>
            <a:pPr>
              <a:buFont typeface="微软雅黑" pitchFamily="34" charset="-122"/>
              <a:buChar char="〠"/>
            </a:pPr>
            <a:r>
              <a:rPr lang="en-US" altLang="zh-CN" dirty="0" smtClean="0"/>
              <a:t>  </a:t>
            </a:r>
            <a:r>
              <a:rPr lang="zh-CN" altLang="en-US" dirty="0" smtClean="0"/>
              <a:t>对购物场所忠诚度不高</a:t>
            </a:r>
            <a:r>
              <a:rPr lang="en-US" altLang="zh-CN" dirty="0" smtClean="0"/>
              <a:t>,</a:t>
            </a:r>
            <a:r>
              <a:rPr lang="zh-CN" altLang="en-US" dirty="0" smtClean="0"/>
              <a:t>是网购的主力军</a:t>
            </a:r>
            <a:r>
              <a:rPr lang="en-US" altLang="zh-CN" dirty="0" smtClean="0"/>
              <a:t> 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灯片编号占位符 2"/>
          <p:cNvSpPr txBox="1">
            <a:spLocks noGrp="1" noChangeArrowheads="1"/>
          </p:cNvSpPr>
          <p:nvPr/>
        </p:nvSpPr>
        <p:spPr bwMode="auto">
          <a:xfrm>
            <a:off x="7885113" y="404813"/>
            <a:ext cx="105251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100000"/>
              </a:lnSpc>
              <a:defRPr/>
            </a:pPr>
            <a:endParaRPr lang="en-US" sz="24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63" name="AutoShape 4"/>
          <p:cNvSpPr>
            <a:spLocks noChangeArrowheads="1"/>
          </p:cNvSpPr>
          <p:nvPr/>
        </p:nvSpPr>
        <p:spPr bwMode="auto">
          <a:xfrm rot="16814304">
            <a:off x="4211194" y="2628771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4" name="AutoShape 5"/>
          <p:cNvSpPr>
            <a:spLocks noChangeArrowheads="1"/>
          </p:cNvSpPr>
          <p:nvPr/>
        </p:nvSpPr>
        <p:spPr bwMode="auto">
          <a:xfrm rot="3465783">
            <a:off x="4615656" y="483949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5" name="AutoShape 6"/>
          <p:cNvSpPr>
            <a:spLocks noChangeArrowheads="1"/>
          </p:cNvSpPr>
          <p:nvPr/>
        </p:nvSpPr>
        <p:spPr bwMode="auto">
          <a:xfrm rot="13600041">
            <a:off x="3195480" y="2814518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6" name="AutoShape 7"/>
          <p:cNvSpPr>
            <a:spLocks noChangeArrowheads="1"/>
          </p:cNvSpPr>
          <p:nvPr/>
        </p:nvSpPr>
        <p:spPr bwMode="auto">
          <a:xfrm rot="7535209">
            <a:off x="3358357" y="4806156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7" name="AutoShape 8"/>
          <p:cNvSpPr>
            <a:spLocks noChangeArrowheads="1"/>
          </p:cNvSpPr>
          <p:nvPr/>
        </p:nvSpPr>
        <p:spPr bwMode="auto">
          <a:xfrm>
            <a:off x="5194300" y="3803650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8" name="AutoShape 9"/>
          <p:cNvSpPr>
            <a:spLocks noChangeArrowheads="1"/>
          </p:cNvSpPr>
          <p:nvPr/>
        </p:nvSpPr>
        <p:spPr bwMode="auto">
          <a:xfrm rot="10800000">
            <a:off x="2784475" y="3797300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9" name="Oval 10"/>
          <p:cNvSpPr>
            <a:spLocks noChangeArrowheads="1"/>
          </p:cNvSpPr>
          <p:nvPr/>
        </p:nvSpPr>
        <p:spPr bwMode="auto">
          <a:xfrm>
            <a:off x="2505075" y="2046288"/>
            <a:ext cx="3743325" cy="3744912"/>
          </a:xfrm>
          <a:prstGeom prst="ellips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000364" y="2285992"/>
            <a:ext cx="360363" cy="360362"/>
            <a:chOff x="0" y="0"/>
            <a:chExt cx="227" cy="227"/>
          </a:xfrm>
        </p:grpSpPr>
        <p:sp>
          <p:nvSpPr>
            <p:cNvPr id="15403" name="Oval 12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4" name="Oval 13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322513" y="3749675"/>
            <a:ext cx="360362" cy="360363"/>
            <a:chOff x="0" y="0"/>
            <a:chExt cx="227" cy="227"/>
          </a:xfrm>
        </p:grpSpPr>
        <p:sp>
          <p:nvSpPr>
            <p:cNvPr id="15401" name="Oval 15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2" name="Oval 16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186113" y="5292725"/>
            <a:ext cx="360362" cy="360363"/>
            <a:chOff x="0" y="0"/>
            <a:chExt cx="227" cy="227"/>
          </a:xfrm>
        </p:grpSpPr>
        <p:sp>
          <p:nvSpPr>
            <p:cNvPr id="15399" name="Oval 18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0" name="Oval 19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4500562" y="1928802"/>
            <a:ext cx="360362" cy="360363"/>
            <a:chOff x="0" y="0"/>
            <a:chExt cx="227" cy="227"/>
          </a:xfrm>
        </p:grpSpPr>
        <p:sp>
          <p:nvSpPr>
            <p:cNvPr id="15397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8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6065838" y="3749675"/>
            <a:ext cx="360362" cy="360363"/>
            <a:chOff x="0" y="0"/>
            <a:chExt cx="227" cy="227"/>
          </a:xfrm>
        </p:grpSpPr>
        <p:sp>
          <p:nvSpPr>
            <p:cNvPr id="15395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6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5172075" y="5349875"/>
            <a:ext cx="360363" cy="360363"/>
            <a:chOff x="0" y="0"/>
            <a:chExt cx="227" cy="227"/>
          </a:xfrm>
        </p:grpSpPr>
        <p:sp>
          <p:nvSpPr>
            <p:cNvPr id="15393" name="Oval 27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4" name="Oval 28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16412" name="Oval 29"/>
          <p:cNvSpPr>
            <a:spLocks noChangeArrowheads="1"/>
          </p:cNvSpPr>
          <p:nvPr/>
        </p:nvSpPr>
        <p:spPr bwMode="auto">
          <a:xfrm>
            <a:off x="3462338" y="2987675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FFFFFF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7" name="Oval 30"/>
          <p:cNvSpPr>
            <a:spLocks noChangeArrowheads="1"/>
          </p:cNvSpPr>
          <p:nvPr/>
        </p:nvSpPr>
        <p:spPr bwMode="auto">
          <a:xfrm>
            <a:off x="3455988" y="2971800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>
                  <a:alpha val="31998"/>
                </a:schemeClr>
              </a:gs>
              <a:gs pos="100000">
                <a:srgbClr val="652626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6414" name="Oval 31"/>
          <p:cNvSpPr>
            <a:spLocks noChangeArrowheads="1"/>
          </p:cNvSpPr>
          <p:nvPr/>
        </p:nvSpPr>
        <p:spPr bwMode="auto">
          <a:xfrm>
            <a:off x="3589338" y="3114675"/>
            <a:ext cx="1690687" cy="1690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772D2D"/>
              </a:gs>
              <a:gs pos="100000">
                <a:schemeClr val="hlink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9" name="Oval 32"/>
          <p:cNvSpPr>
            <a:spLocks noChangeArrowheads="1"/>
          </p:cNvSpPr>
          <p:nvPr/>
        </p:nvSpPr>
        <p:spPr bwMode="auto">
          <a:xfrm>
            <a:off x="3571875" y="3087688"/>
            <a:ext cx="1690688" cy="1690687"/>
          </a:xfrm>
          <a:prstGeom prst="ellipse">
            <a:avLst/>
          </a:prstGeom>
          <a:gradFill rotWithShape="1">
            <a:gsLst>
              <a:gs pos="0">
                <a:srgbClr val="8B3535"/>
              </a:gs>
              <a:gs pos="100000">
                <a:schemeClr val="hlink">
                  <a:alpha val="0"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0" name="Oval 33"/>
          <p:cNvSpPr>
            <a:spLocks noChangeArrowheads="1"/>
          </p:cNvSpPr>
          <p:nvPr/>
        </p:nvSpPr>
        <p:spPr bwMode="auto">
          <a:xfrm>
            <a:off x="3673475" y="3198813"/>
            <a:ext cx="1522413" cy="1522412"/>
          </a:xfrm>
          <a:prstGeom prst="ellipse">
            <a:avLst/>
          </a:prstGeom>
          <a:solidFill>
            <a:srgbClr val="333333"/>
          </a:soli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1" name="Oval 34"/>
          <p:cNvSpPr>
            <a:spLocks noChangeArrowheads="1"/>
          </p:cNvSpPr>
          <p:nvPr/>
        </p:nvSpPr>
        <p:spPr bwMode="auto">
          <a:xfrm>
            <a:off x="3695700" y="3217863"/>
            <a:ext cx="1471613" cy="1473200"/>
          </a:xfrm>
          <a:prstGeom prst="ellipse">
            <a:avLst/>
          </a:prstGeom>
          <a:gradFill rotWithShape="1">
            <a:gsLst>
              <a:gs pos="0">
                <a:srgbClr val="636869"/>
              </a:gs>
              <a:gs pos="100000">
                <a:srgbClr val="D6E1E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2" name="Oval 35"/>
          <p:cNvSpPr>
            <a:spLocks noChangeArrowheads="1"/>
          </p:cNvSpPr>
          <p:nvPr/>
        </p:nvSpPr>
        <p:spPr bwMode="auto">
          <a:xfrm>
            <a:off x="3713163" y="3227388"/>
            <a:ext cx="1438275" cy="14351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F1F5F5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3" name="Oval 36"/>
          <p:cNvSpPr>
            <a:spLocks noChangeArrowheads="1"/>
          </p:cNvSpPr>
          <p:nvPr/>
        </p:nvSpPr>
        <p:spPr bwMode="auto">
          <a:xfrm>
            <a:off x="3729038" y="3241675"/>
            <a:ext cx="1366837" cy="1341438"/>
          </a:xfrm>
          <a:prstGeom prst="ellipse">
            <a:avLst/>
          </a:prstGeom>
          <a:gradFill rotWithShape="1">
            <a:gsLst>
              <a:gs pos="0">
                <a:srgbClr val="AAB2B3"/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4" name="Oval 37"/>
          <p:cNvSpPr>
            <a:spLocks noChangeArrowheads="1"/>
          </p:cNvSpPr>
          <p:nvPr/>
        </p:nvSpPr>
        <p:spPr bwMode="auto">
          <a:xfrm>
            <a:off x="3810000" y="3278188"/>
            <a:ext cx="1214438" cy="109061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D6E1E2">
                  <a:alpha val="37999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5" name="Text Box 38"/>
          <p:cNvSpPr txBox="1">
            <a:spLocks noChangeArrowheads="1"/>
          </p:cNvSpPr>
          <p:nvPr/>
        </p:nvSpPr>
        <p:spPr bwMode="auto">
          <a:xfrm>
            <a:off x="3786182" y="3500438"/>
            <a:ext cx="143351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</a:pPr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连带销售品类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00000"/>
              </a:lnSpc>
            </a:pPr>
            <a:endParaRPr lang="en-US" altLang="zh-CN" sz="2400" dirty="0"/>
          </a:p>
        </p:txBody>
      </p:sp>
      <p:sp>
        <p:nvSpPr>
          <p:cNvPr id="164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15888"/>
            <a:ext cx="8177213" cy="719137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defRPr/>
            </a:pPr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服装业态分类</a:t>
            </a:r>
            <a:r>
              <a:rPr lang="en-US" altLang="zh-CN" sz="3600" b="1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—</a:t>
            </a:r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少女装</a:t>
            </a:r>
          </a:p>
        </p:txBody>
      </p:sp>
      <p:grpSp>
        <p:nvGrpSpPr>
          <p:cNvPr id="45" name="Group 25"/>
          <p:cNvGrpSpPr>
            <a:grpSpLocks/>
          </p:cNvGrpSpPr>
          <p:nvPr/>
        </p:nvGrpSpPr>
        <p:grpSpPr bwMode="auto">
          <a:xfrm>
            <a:off x="5643570" y="2500306"/>
            <a:ext cx="360363" cy="360363"/>
            <a:chOff x="0" y="0"/>
            <a:chExt cx="227" cy="227"/>
          </a:xfrm>
        </p:grpSpPr>
        <p:sp>
          <p:nvSpPr>
            <p:cNvPr id="46" name="Oval 27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47" name="Oval 28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48" name="AutoShape 5"/>
          <p:cNvSpPr>
            <a:spLocks noChangeArrowheads="1"/>
          </p:cNvSpPr>
          <p:nvPr/>
        </p:nvSpPr>
        <p:spPr bwMode="auto">
          <a:xfrm rot="18807628">
            <a:off x="5009457" y="2982242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286248" y="150017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文化用品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929322" y="2285992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KTV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429388" y="3857628"/>
            <a:ext cx="27146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各类</a:t>
            </a:r>
            <a:r>
              <a:rPr lang="en-US" altLang="zh-CN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DIY</a:t>
            </a:r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动手店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572132" y="5572140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游戏厅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1142976" y="5572140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图书及音像店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714348" y="3714752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伞帽袜饰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1857356" y="1928802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公仔店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9" name="直接连接符 58"/>
          <p:cNvCxnSpPr/>
          <p:nvPr/>
        </p:nvCxnSpPr>
        <p:spPr bwMode="auto">
          <a:xfrm>
            <a:off x="500034" y="928670"/>
            <a:ext cx="5643602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服装业态分类及特性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896544"/>
          </a:xfrm>
        </p:spPr>
        <p:txBody>
          <a:bodyPr/>
          <a:lstStyle/>
          <a:p>
            <a:r>
              <a:rPr lang="zh-CN" altLang="en-US" b="1" dirty="0" smtClean="0"/>
              <a:t>设计师风格特征      </a:t>
            </a:r>
            <a:endParaRPr lang="en-US" altLang="zh-CN" b="1" dirty="0" smtClean="0"/>
          </a:p>
          <a:p>
            <a:pPr>
              <a:buFont typeface="微软雅黑" pitchFamily="34" charset="-122"/>
              <a:buChar char="₰"/>
            </a:pPr>
            <a:r>
              <a:rPr lang="en-US" altLang="zh-CN" dirty="0" smtClean="0"/>
              <a:t>  </a:t>
            </a:r>
            <a:r>
              <a:rPr lang="zh-CN" altLang="en-US" dirty="0" smtClean="0"/>
              <a:t>满足都市男女的个性需求</a:t>
            </a:r>
            <a:endParaRPr lang="en-US" altLang="zh-CN" dirty="0" smtClean="0"/>
          </a:p>
          <a:p>
            <a:pPr>
              <a:buFont typeface="微软雅黑" pitchFamily="34" charset="-122"/>
              <a:buChar char="₰"/>
            </a:pPr>
            <a:r>
              <a:rPr lang="en-US" altLang="zh-CN" dirty="0" smtClean="0"/>
              <a:t>  </a:t>
            </a:r>
            <a:r>
              <a:rPr lang="zh-CN" altLang="en-US" dirty="0" smtClean="0"/>
              <a:t>有极强的设计搭配要求</a:t>
            </a:r>
            <a:endParaRPr lang="en-US" altLang="zh-CN" dirty="0" smtClean="0"/>
          </a:p>
          <a:p>
            <a:pPr>
              <a:buFont typeface="微软雅黑" pitchFamily="34" charset="-122"/>
              <a:buChar char="₰"/>
            </a:pPr>
            <a:r>
              <a:rPr lang="en-US" altLang="zh-CN" dirty="0" smtClean="0"/>
              <a:t>  </a:t>
            </a:r>
            <a:r>
              <a:rPr lang="zh-CN" altLang="en-US" dirty="0" smtClean="0"/>
              <a:t>单笔销售额高</a:t>
            </a:r>
            <a:endParaRPr lang="en-US" altLang="zh-CN" dirty="0" smtClean="0"/>
          </a:p>
          <a:p>
            <a:pPr>
              <a:buFont typeface="微软雅黑" pitchFamily="34" charset="-122"/>
              <a:buChar char="₰"/>
            </a:pPr>
            <a:r>
              <a:rPr lang="en-US" altLang="zh-CN" dirty="0" smtClean="0"/>
              <a:t>  </a:t>
            </a:r>
            <a:r>
              <a:rPr lang="zh-CN" altLang="en-US" dirty="0" smtClean="0"/>
              <a:t>消费者对品牌忠诚度高</a:t>
            </a:r>
            <a:endParaRPr lang="en-US" altLang="zh-CN" dirty="0" smtClean="0"/>
          </a:p>
          <a:p>
            <a:pPr>
              <a:buFont typeface="微软雅黑" pitchFamily="34" charset="-122"/>
              <a:buChar char="₰"/>
            </a:pPr>
            <a:r>
              <a:rPr lang="en-US" altLang="zh-CN" dirty="0" smtClean="0"/>
              <a:t>  </a:t>
            </a:r>
            <a:r>
              <a:rPr lang="zh-CN" altLang="en-US" dirty="0" smtClean="0"/>
              <a:t>对客流带动作用一般</a:t>
            </a:r>
            <a:r>
              <a:rPr lang="en-US" altLang="zh-CN" dirty="0" smtClean="0"/>
              <a:t>,</a:t>
            </a:r>
            <a:r>
              <a:rPr lang="zh-CN" altLang="en-US" dirty="0" smtClean="0"/>
              <a:t>客户群较窄</a:t>
            </a:r>
            <a:endParaRPr lang="en-US" altLang="zh-CN" dirty="0" smtClean="0"/>
          </a:p>
          <a:p>
            <a:pPr>
              <a:buFont typeface="微软雅黑" pitchFamily="34" charset="-122"/>
              <a:buChar char="₰"/>
            </a:pPr>
            <a:r>
              <a:rPr lang="zh-CN" altLang="en-US" dirty="0" smtClean="0"/>
              <a:t>  对提升广场时尚度有很强的作用</a:t>
            </a:r>
            <a:endParaRPr lang="en-US" altLang="zh-CN" dirty="0" smtClean="0"/>
          </a:p>
        </p:txBody>
      </p:sp>
    </p:spTree>
  </p:cSld>
  <p:clrMapOvr>
    <a:masterClrMapping/>
  </p:clrMapOvr>
  <p:transition xmlns:p14="http://schemas.microsoft.com/office/powerpoint/2010/main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灯片编号占位符 2"/>
          <p:cNvSpPr txBox="1">
            <a:spLocks noGrp="1" noChangeArrowheads="1"/>
          </p:cNvSpPr>
          <p:nvPr/>
        </p:nvSpPr>
        <p:spPr bwMode="auto">
          <a:xfrm>
            <a:off x="7885113" y="404813"/>
            <a:ext cx="105251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100000"/>
              </a:lnSpc>
              <a:defRPr/>
            </a:pPr>
            <a:endParaRPr lang="en-US" sz="24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63" name="AutoShape 4"/>
          <p:cNvSpPr>
            <a:spLocks noChangeArrowheads="1"/>
          </p:cNvSpPr>
          <p:nvPr/>
        </p:nvSpPr>
        <p:spPr bwMode="auto">
          <a:xfrm rot="-3626814">
            <a:off x="4615657" y="2675731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4" name="AutoShape 5"/>
          <p:cNvSpPr>
            <a:spLocks noChangeArrowheads="1"/>
          </p:cNvSpPr>
          <p:nvPr/>
        </p:nvSpPr>
        <p:spPr bwMode="auto">
          <a:xfrm rot="3465783">
            <a:off x="4615656" y="483949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5" name="AutoShape 6"/>
          <p:cNvSpPr>
            <a:spLocks noChangeArrowheads="1"/>
          </p:cNvSpPr>
          <p:nvPr/>
        </p:nvSpPr>
        <p:spPr bwMode="auto">
          <a:xfrm rot="-7230978">
            <a:off x="3396457" y="2751931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6" name="AutoShape 7"/>
          <p:cNvSpPr>
            <a:spLocks noChangeArrowheads="1"/>
          </p:cNvSpPr>
          <p:nvPr/>
        </p:nvSpPr>
        <p:spPr bwMode="auto">
          <a:xfrm rot="7535209">
            <a:off x="3358357" y="4806156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7" name="AutoShape 8"/>
          <p:cNvSpPr>
            <a:spLocks noChangeArrowheads="1"/>
          </p:cNvSpPr>
          <p:nvPr/>
        </p:nvSpPr>
        <p:spPr bwMode="auto">
          <a:xfrm>
            <a:off x="5194300" y="3803650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8" name="AutoShape 9"/>
          <p:cNvSpPr>
            <a:spLocks noChangeArrowheads="1"/>
          </p:cNvSpPr>
          <p:nvPr/>
        </p:nvSpPr>
        <p:spPr bwMode="auto">
          <a:xfrm rot="10800000">
            <a:off x="2784475" y="3797300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9" name="Oval 10"/>
          <p:cNvSpPr>
            <a:spLocks noChangeArrowheads="1"/>
          </p:cNvSpPr>
          <p:nvPr/>
        </p:nvSpPr>
        <p:spPr bwMode="auto">
          <a:xfrm>
            <a:off x="2505075" y="2046288"/>
            <a:ext cx="3743325" cy="3744912"/>
          </a:xfrm>
          <a:prstGeom prst="ellips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267075" y="2093913"/>
            <a:ext cx="360363" cy="360362"/>
            <a:chOff x="0" y="0"/>
            <a:chExt cx="227" cy="227"/>
          </a:xfrm>
        </p:grpSpPr>
        <p:sp>
          <p:nvSpPr>
            <p:cNvPr id="15403" name="Oval 12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4" name="Oval 13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322513" y="3749675"/>
            <a:ext cx="360362" cy="360363"/>
            <a:chOff x="0" y="0"/>
            <a:chExt cx="227" cy="227"/>
          </a:xfrm>
        </p:grpSpPr>
        <p:sp>
          <p:nvSpPr>
            <p:cNvPr id="15401" name="Oval 15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2" name="Oval 16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186113" y="5292725"/>
            <a:ext cx="360362" cy="360363"/>
            <a:chOff x="0" y="0"/>
            <a:chExt cx="227" cy="227"/>
          </a:xfrm>
        </p:grpSpPr>
        <p:sp>
          <p:nvSpPr>
            <p:cNvPr id="15399" name="Oval 18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0" name="Oval 19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116513" y="2073275"/>
            <a:ext cx="360362" cy="360363"/>
            <a:chOff x="0" y="0"/>
            <a:chExt cx="227" cy="227"/>
          </a:xfrm>
        </p:grpSpPr>
        <p:sp>
          <p:nvSpPr>
            <p:cNvPr id="15397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8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6065838" y="3749675"/>
            <a:ext cx="360362" cy="360363"/>
            <a:chOff x="0" y="0"/>
            <a:chExt cx="227" cy="227"/>
          </a:xfrm>
        </p:grpSpPr>
        <p:sp>
          <p:nvSpPr>
            <p:cNvPr id="15395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6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5172075" y="5349875"/>
            <a:ext cx="360363" cy="360363"/>
            <a:chOff x="0" y="0"/>
            <a:chExt cx="227" cy="227"/>
          </a:xfrm>
        </p:grpSpPr>
        <p:sp>
          <p:nvSpPr>
            <p:cNvPr id="15393" name="Oval 27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4" name="Oval 28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16412" name="Oval 29"/>
          <p:cNvSpPr>
            <a:spLocks noChangeArrowheads="1"/>
          </p:cNvSpPr>
          <p:nvPr/>
        </p:nvSpPr>
        <p:spPr bwMode="auto">
          <a:xfrm>
            <a:off x="3462338" y="2987675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FFFFFF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7" name="Oval 30"/>
          <p:cNvSpPr>
            <a:spLocks noChangeArrowheads="1"/>
          </p:cNvSpPr>
          <p:nvPr/>
        </p:nvSpPr>
        <p:spPr bwMode="auto">
          <a:xfrm>
            <a:off x="3455988" y="2971800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>
                  <a:alpha val="31998"/>
                </a:schemeClr>
              </a:gs>
              <a:gs pos="100000">
                <a:srgbClr val="652626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6414" name="Oval 31"/>
          <p:cNvSpPr>
            <a:spLocks noChangeArrowheads="1"/>
          </p:cNvSpPr>
          <p:nvPr/>
        </p:nvSpPr>
        <p:spPr bwMode="auto">
          <a:xfrm>
            <a:off x="3589338" y="3114675"/>
            <a:ext cx="1690687" cy="1690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772D2D"/>
              </a:gs>
              <a:gs pos="100000">
                <a:schemeClr val="hlink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9" name="Oval 32"/>
          <p:cNvSpPr>
            <a:spLocks noChangeArrowheads="1"/>
          </p:cNvSpPr>
          <p:nvPr/>
        </p:nvSpPr>
        <p:spPr bwMode="auto">
          <a:xfrm>
            <a:off x="3571875" y="3087688"/>
            <a:ext cx="1690688" cy="1690687"/>
          </a:xfrm>
          <a:prstGeom prst="ellipse">
            <a:avLst/>
          </a:prstGeom>
          <a:gradFill rotWithShape="1">
            <a:gsLst>
              <a:gs pos="0">
                <a:srgbClr val="8B3535"/>
              </a:gs>
              <a:gs pos="100000">
                <a:schemeClr val="hlink">
                  <a:alpha val="0"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0" name="Oval 33"/>
          <p:cNvSpPr>
            <a:spLocks noChangeArrowheads="1"/>
          </p:cNvSpPr>
          <p:nvPr/>
        </p:nvSpPr>
        <p:spPr bwMode="auto">
          <a:xfrm>
            <a:off x="3673475" y="3198813"/>
            <a:ext cx="1522413" cy="1522412"/>
          </a:xfrm>
          <a:prstGeom prst="ellipse">
            <a:avLst/>
          </a:prstGeom>
          <a:solidFill>
            <a:srgbClr val="333333"/>
          </a:soli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1" name="Oval 34"/>
          <p:cNvSpPr>
            <a:spLocks noChangeArrowheads="1"/>
          </p:cNvSpPr>
          <p:nvPr/>
        </p:nvSpPr>
        <p:spPr bwMode="auto">
          <a:xfrm>
            <a:off x="3695700" y="3217863"/>
            <a:ext cx="1471613" cy="1473200"/>
          </a:xfrm>
          <a:prstGeom prst="ellipse">
            <a:avLst/>
          </a:prstGeom>
          <a:gradFill rotWithShape="1">
            <a:gsLst>
              <a:gs pos="0">
                <a:srgbClr val="636869"/>
              </a:gs>
              <a:gs pos="100000">
                <a:srgbClr val="D6E1E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2" name="Oval 35"/>
          <p:cNvSpPr>
            <a:spLocks noChangeArrowheads="1"/>
          </p:cNvSpPr>
          <p:nvPr/>
        </p:nvSpPr>
        <p:spPr bwMode="auto">
          <a:xfrm>
            <a:off x="3713163" y="3227388"/>
            <a:ext cx="1438275" cy="14351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F1F5F5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3" name="Oval 36"/>
          <p:cNvSpPr>
            <a:spLocks noChangeArrowheads="1"/>
          </p:cNvSpPr>
          <p:nvPr/>
        </p:nvSpPr>
        <p:spPr bwMode="auto">
          <a:xfrm>
            <a:off x="3729038" y="3241675"/>
            <a:ext cx="1366837" cy="1341438"/>
          </a:xfrm>
          <a:prstGeom prst="ellipse">
            <a:avLst/>
          </a:prstGeom>
          <a:gradFill rotWithShape="1">
            <a:gsLst>
              <a:gs pos="0">
                <a:srgbClr val="AAB2B3"/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4" name="Oval 37"/>
          <p:cNvSpPr>
            <a:spLocks noChangeArrowheads="1"/>
          </p:cNvSpPr>
          <p:nvPr/>
        </p:nvSpPr>
        <p:spPr bwMode="auto">
          <a:xfrm>
            <a:off x="3810000" y="3278188"/>
            <a:ext cx="1214438" cy="109061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D6E1E2">
                  <a:alpha val="37999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5" name="Text Box 38"/>
          <p:cNvSpPr txBox="1">
            <a:spLocks noChangeArrowheads="1"/>
          </p:cNvSpPr>
          <p:nvPr/>
        </p:nvSpPr>
        <p:spPr bwMode="auto">
          <a:xfrm>
            <a:off x="3714744" y="3500438"/>
            <a:ext cx="143351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2800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连带销售品类</a:t>
            </a:r>
            <a:endParaRPr lang="zh-CN" altLang="en-US" sz="2800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00000"/>
              </a:lnSpc>
            </a:pPr>
            <a:endParaRPr lang="en-US" altLang="zh-CN" sz="2400" dirty="0"/>
          </a:p>
        </p:txBody>
      </p:sp>
      <p:sp>
        <p:nvSpPr>
          <p:cNvPr id="164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115888"/>
            <a:ext cx="8177213" cy="719137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defRPr/>
            </a:pPr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服装业态分类</a:t>
            </a:r>
            <a:r>
              <a:rPr lang="en-US" altLang="zh-CN" sz="3200" b="1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—</a:t>
            </a:r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设计师风格</a:t>
            </a:r>
          </a:p>
        </p:txBody>
      </p:sp>
      <p:grpSp>
        <p:nvGrpSpPr>
          <p:cNvPr id="45" name="Group 19"/>
          <p:cNvGrpSpPr>
            <a:grpSpLocks/>
          </p:cNvGrpSpPr>
          <p:nvPr/>
        </p:nvGrpSpPr>
        <p:grpSpPr bwMode="auto">
          <a:xfrm>
            <a:off x="4214810" y="1857364"/>
            <a:ext cx="360362" cy="360363"/>
            <a:chOff x="0" y="0"/>
            <a:chExt cx="227" cy="227"/>
          </a:xfrm>
        </p:grpSpPr>
        <p:sp>
          <p:nvSpPr>
            <p:cNvPr id="46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47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Group 19"/>
          <p:cNvGrpSpPr>
            <a:grpSpLocks/>
          </p:cNvGrpSpPr>
          <p:nvPr/>
        </p:nvGrpSpPr>
        <p:grpSpPr bwMode="auto">
          <a:xfrm>
            <a:off x="5857884" y="2857496"/>
            <a:ext cx="360362" cy="360363"/>
            <a:chOff x="0" y="0"/>
            <a:chExt cx="227" cy="227"/>
          </a:xfrm>
        </p:grpSpPr>
        <p:sp>
          <p:nvSpPr>
            <p:cNvPr id="49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0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1" name="Group 19"/>
          <p:cNvGrpSpPr>
            <a:grpSpLocks/>
          </p:cNvGrpSpPr>
          <p:nvPr/>
        </p:nvGrpSpPr>
        <p:grpSpPr bwMode="auto">
          <a:xfrm>
            <a:off x="5857884" y="4714884"/>
            <a:ext cx="360362" cy="360363"/>
            <a:chOff x="0" y="0"/>
            <a:chExt cx="227" cy="227"/>
          </a:xfrm>
        </p:grpSpPr>
        <p:sp>
          <p:nvSpPr>
            <p:cNvPr id="52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3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Group 19"/>
          <p:cNvGrpSpPr>
            <a:grpSpLocks/>
          </p:cNvGrpSpPr>
          <p:nvPr/>
        </p:nvGrpSpPr>
        <p:grpSpPr bwMode="auto">
          <a:xfrm>
            <a:off x="2571736" y="4714884"/>
            <a:ext cx="360362" cy="360363"/>
            <a:chOff x="0" y="0"/>
            <a:chExt cx="227" cy="227"/>
          </a:xfrm>
        </p:grpSpPr>
        <p:sp>
          <p:nvSpPr>
            <p:cNvPr id="55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6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 19"/>
          <p:cNvGrpSpPr>
            <a:grpSpLocks/>
          </p:cNvGrpSpPr>
          <p:nvPr/>
        </p:nvGrpSpPr>
        <p:grpSpPr bwMode="auto">
          <a:xfrm>
            <a:off x="2571736" y="2714620"/>
            <a:ext cx="360362" cy="360363"/>
            <a:chOff x="0" y="0"/>
            <a:chExt cx="227" cy="227"/>
          </a:xfrm>
        </p:grpSpPr>
        <p:sp>
          <p:nvSpPr>
            <p:cNvPr id="58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9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60" name="AutoShape 4"/>
          <p:cNvSpPr>
            <a:spLocks noChangeArrowheads="1"/>
          </p:cNvSpPr>
          <p:nvPr/>
        </p:nvSpPr>
        <p:spPr bwMode="auto">
          <a:xfrm rot="16200000">
            <a:off x="3996881" y="2485896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1" name="AutoShape 4"/>
          <p:cNvSpPr>
            <a:spLocks noChangeArrowheads="1"/>
          </p:cNvSpPr>
          <p:nvPr/>
        </p:nvSpPr>
        <p:spPr bwMode="auto">
          <a:xfrm rot="20076276">
            <a:off x="5167185" y="3084839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2" name="AutoShape 4"/>
          <p:cNvSpPr>
            <a:spLocks noChangeArrowheads="1"/>
          </p:cNvSpPr>
          <p:nvPr/>
        </p:nvSpPr>
        <p:spPr bwMode="auto">
          <a:xfrm rot="1715426">
            <a:off x="5139887" y="4486159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3" name="AutoShape 4"/>
          <p:cNvSpPr>
            <a:spLocks noChangeArrowheads="1"/>
          </p:cNvSpPr>
          <p:nvPr/>
        </p:nvSpPr>
        <p:spPr bwMode="auto">
          <a:xfrm rot="13019642">
            <a:off x="2793247" y="3066750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4" name="AutoShape 4"/>
          <p:cNvSpPr>
            <a:spLocks noChangeArrowheads="1"/>
          </p:cNvSpPr>
          <p:nvPr/>
        </p:nvSpPr>
        <p:spPr bwMode="auto">
          <a:xfrm rot="8681592">
            <a:off x="2925310" y="4343283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428596" y="857232"/>
            <a:ext cx="278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28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3500430" y="1357298"/>
            <a:ext cx="21431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个性家居用品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357818" y="1857364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美容院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215074" y="2857496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美甲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6429388" y="3786190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饰品类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286512" y="4929198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化妆品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429256" y="5572140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女鞋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2500298" y="5572140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手袋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1142976" y="4786322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成人教育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214414" y="3714752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图书店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1142976" y="2571744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时尚餐饮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143108" y="1857364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甜品店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80" name="直接连接符 79"/>
          <p:cNvCxnSpPr/>
          <p:nvPr/>
        </p:nvCxnSpPr>
        <p:spPr bwMode="auto">
          <a:xfrm>
            <a:off x="285720" y="785794"/>
            <a:ext cx="5786478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服装业态分类及特性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b="1" dirty="0" smtClean="0"/>
              <a:t>潮流及牛仔类特征</a:t>
            </a:r>
            <a:endParaRPr lang="en-US" altLang="zh-CN" b="1" u="sng" dirty="0" smtClean="0"/>
          </a:p>
          <a:p>
            <a:pPr>
              <a:buFont typeface="微软雅黑" pitchFamily="34" charset="-122"/>
              <a:buChar char="₯"/>
            </a:pPr>
            <a:r>
              <a:rPr lang="zh-CN" altLang="en-US" dirty="0" smtClean="0"/>
              <a:t>   有着时尚先趋的作用</a:t>
            </a:r>
            <a:endParaRPr lang="en-US" altLang="zh-CN" dirty="0" smtClean="0"/>
          </a:p>
          <a:p>
            <a:pPr>
              <a:buFont typeface="微软雅黑" pitchFamily="34" charset="-122"/>
              <a:buChar char="₯"/>
            </a:pPr>
            <a:r>
              <a:rPr lang="en-US" altLang="zh-CN" dirty="0" smtClean="0"/>
              <a:t>   </a:t>
            </a:r>
            <a:r>
              <a:rPr lang="zh-CN" altLang="en-US" dirty="0" smtClean="0"/>
              <a:t>比大众品牌早一季度发布更新款式</a:t>
            </a:r>
            <a:endParaRPr lang="en-US" altLang="zh-CN" dirty="0" smtClean="0"/>
          </a:p>
          <a:p>
            <a:pPr>
              <a:buFont typeface="微软雅黑" pitchFamily="34" charset="-122"/>
              <a:buChar char="₯"/>
            </a:pPr>
            <a:r>
              <a:rPr lang="en-US" altLang="zh-CN" dirty="0" smtClean="0"/>
              <a:t>   </a:t>
            </a:r>
            <a:r>
              <a:rPr lang="zh-CN" altLang="en-US" dirty="0" smtClean="0"/>
              <a:t>消费族群年轻</a:t>
            </a:r>
            <a:endParaRPr lang="en-US" altLang="zh-CN" dirty="0" smtClean="0"/>
          </a:p>
          <a:p>
            <a:pPr>
              <a:buFont typeface="微软雅黑" pitchFamily="34" charset="-122"/>
              <a:buChar char="₯"/>
            </a:pPr>
            <a:r>
              <a:rPr lang="en-US" altLang="zh-CN" dirty="0" smtClean="0"/>
              <a:t>   </a:t>
            </a:r>
            <a:r>
              <a:rPr lang="zh-CN" altLang="en-US" dirty="0" smtClean="0"/>
              <a:t>是广场时尚标志的风向标</a:t>
            </a:r>
            <a:endParaRPr lang="en-US" altLang="zh-CN" dirty="0" smtClean="0"/>
          </a:p>
        </p:txBody>
      </p:sp>
    </p:spTree>
  </p:cSld>
  <p:clrMapOvr>
    <a:masterClrMapping/>
  </p:clrMapOvr>
  <p:transition xmlns:p14="http://schemas.microsoft.com/office/powerpoint/2010/main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灯片编号占位符 2"/>
          <p:cNvSpPr txBox="1">
            <a:spLocks noGrp="1" noChangeArrowheads="1"/>
          </p:cNvSpPr>
          <p:nvPr/>
        </p:nvSpPr>
        <p:spPr bwMode="auto">
          <a:xfrm>
            <a:off x="7885113" y="404813"/>
            <a:ext cx="105251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100000"/>
              </a:lnSpc>
              <a:defRPr/>
            </a:pPr>
            <a:endParaRPr lang="en-US" sz="24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63" name="AutoShape 4"/>
          <p:cNvSpPr>
            <a:spLocks noChangeArrowheads="1"/>
          </p:cNvSpPr>
          <p:nvPr/>
        </p:nvSpPr>
        <p:spPr bwMode="auto">
          <a:xfrm rot="16200000">
            <a:off x="3963192" y="2394734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4" name="AutoShape 5"/>
          <p:cNvSpPr>
            <a:spLocks noChangeArrowheads="1"/>
          </p:cNvSpPr>
          <p:nvPr/>
        </p:nvSpPr>
        <p:spPr bwMode="auto">
          <a:xfrm rot="4472714">
            <a:off x="4536227" y="4843923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5" name="AutoShape 6"/>
          <p:cNvSpPr>
            <a:spLocks noChangeArrowheads="1"/>
          </p:cNvSpPr>
          <p:nvPr/>
        </p:nvSpPr>
        <p:spPr bwMode="auto">
          <a:xfrm rot="13475974">
            <a:off x="3202054" y="2736813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6" name="AutoShape 7"/>
          <p:cNvSpPr>
            <a:spLocks noChangeArrowheads="1"/>
          </p:cNvSpPr>
          <p:nvPr/>
        </p:nvSpPr>
        <p:spPr bwMode="auto">
          <a:xfrm rot="7535209">
            <a:off x="3358357" y="4806156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7" name="AutoShape 8"/>
          <p:cNvSpPr>
            <a:spLocks noChangeArrowheads="1"/>
          </p:cNvSpPr>
          <p:nvPr/>
        </p:nvSpPr>
        <p:spPr bwMode="auto">
          <a:xfrm rot="1519111">
            <a:off x="5238674" y="4156011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8" name="AutoShape 9"/>
          <p:cNvSpPr>
            <a:spLocks noChangeArrowheads="1"/>
          </p:cNvSpPr>
          <p:nvPr/>
        </p:nvSpPr>
        <p:spPr bwMode="auto">
          <a:xfrm rot="10800000">
            <a:off x="2784475" y="3797300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9" name="Oval 10"/>
          <p:cNvSpPr>
            <a:spLocks noChangeArrowheads="1"/>
          </p:cNvSpPr>
          <p:nvPr/>
        </p:nvSpPr>
        <p:spPr bwMode="auto">
          <a:xfrm>
            <a:off x="2500298" y="1857364"/>
            <a:ext cx="3743325" cy="3744912"/>
          </a:xfrm>
          <a:prstGeom prst="ellips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928926" y="2214554"/>
            <a:ext cx="360363" cy="360362"/>
            <a:chOff x="0" y="0"/>
            <a:chExt cx="227" cy="227"/>
          </a:xfrm>
        </p:grpSpPr>
        <p:sp>
          <p:nvSpPr>
            <p:cNvPr id="15403" name="Oval 12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4" name="Oval 13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322513" y="3749675"/>
            <a:ext cx="360362" cy="360363"/>
            <a:chOff x="0" y="0"/>
            <a:chExt cx="227" cy="227"/>
          </a:xfrm>
        </p:grpSpPr>
        <p:sp>
          <p:nvSpPr>
            <p:cNvPr id="15401" name="Oval 15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2" name="Oval 16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214678" y="5214950"/>
            <a:ext cx="360362" cy="360363"/>
            <a:chOff x="0" y="0"/>
            <a:chExt cx="227" cy="227"/>
          </a:xfrm>
        </p:grpSpPr>
        <p:sp>
          <p:nvSpPr>
            <p:cNvPr id="15399" name="Oval 18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0" name="Oval 19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4143372" y="1714488"/>
            <a:ext cx="360362" cy="360363"/>
            <a:chOff x="0" y="0"/>
            <a:chExt cx="227" cy="227"/>
          </a:xfrm>
        </p:grpSpPr>
        <p:sp>
          <p:nvSpPr>
            <p:cNvPr id="15397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8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5929322" y="4429132"/>
            <a:ext cx="360362" cy="360363"/>
            <a:chOff x="0" y="0"/>
            <a:chExt cx="227" cy="227"/>
          </a:xfrm>
        </p:grpSpPr>
        <p:sp>
          <p:nvSpPr>
            <p:cNvPr id="15395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6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4857752" y="5357826"/>
            <a:ext cx="360363" cy="360363"/>
            <a:chOff x="0" y="0"/>
            <a:chExt cx="227" cy="227"/>
          </a:xfrm>
        </p:grpSpPr>
        <p:sp>
          <p:nvSpPr>
            <p:cNvPr id="15393" name="Oval 27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4" name="Oval 28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16412" name="Oval 29"/>
          <p:cNvSpPr>
            <a:spLocks noChangeArrowheads="1"/>
          </p:cNvSpPr>
          <p:nvPr/>
        </p:nvSpPr>
        <p:spPr bwMode="auto">
          <a:xfrm>
            <a:off x="3462338" y="2987675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FFFFFF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7" name="Oval 30"/>
          <p:cNvSpPr>
            <a:spLocks noChangeArrowheads="1"/>
          </p:cNvSpPr>
          <p:nvPr/>
        </p:nvSpPr>
        <p:spPr bwMode="auto">
          <a:xfrm>
            <a:off x="3428992" y="2857496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>
                  <a:alpha val="31998"/>
                </a:schemeClr>
              </a:gs>
              <a:gs pos="100000">
                <a:srgbClr val="652626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6414" name="Oval 31"/>
          <p:cNvSpPr>
            <a:spLocks noChangeArrowheads="1"/>
          </p:cNvSpPr>
          <p:nvPr/>
        </p:nvSpPr>
        <p:spPr bwMode="auto">
          <a:xfrm>
            <a:off x="3589338" y="3114675"/>
            <a:ext cx="1690687" cy="1690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772D2D"/>
              </a:gs>
              <a:gs pos="100000">
                <a:schemeClr val="hlink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9" name="Oval 32"/>
          <p:cNvSpPr>
            <a:spLocks noChangeArrowheads="1"/>
          </p:cNvSpPr>
          <p:nvPr/>
        </p:nvSpPr>
        <p:spPr bwMode="auto">
          <a:xfrm>
            <a:off x="3500430" y="3071810"/>
            <a:ext cx="1690688" cy="1690687"/>
          </a:xfrm>
          <a:prstGeom prst="ellipse">
            <a:avLst/>
          </a:prstGeom>
          <a:gradFill rotWithShape="1">
            <a:gsLst>
              <a:gs pos="0">
                <a:srgbClr val="8B3535"/>
              </a:gs>
              <a:gs pos="100000">
                <a:schemeClr val="hlink">
                  <a:alpha val="0"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0" name="Oval 33"/>
          <p:cNvSpPr>
            <a:spLocks noChangeArrowheads="1"/>
          </p:cNvSpPr>
          <p:nvPr/>
        </p:nvSpPr>
        <p:spPr bwMode="auto">
          <a:xfrm>
            <a:off x="3673475" y="3198813"/>
            <a:ext cx="1522413" cy="1522412"/>
          </a:xfrm>
          <a:prstGeom prst="ellipse">
            <a:avLst/>
          </a:prstGeom>
          <a:solidFill>
            <a:srgbClr val="333333"/>
          </a:soli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1" name="Oval 34"/>
          <p:cNvSpPr>
            <a:spLocks noChangeArrowheads="1"/>
          </p:cNvSpPr>
          <p:nvPr/>
        </p:nvSpPr>
        <p:spPr bwMode="auto">
          <a:xfrm>
            <a:off x="3695700" y="3217863"/>
            <a:ext cx="1471613" cy="1473200"/>
          </a:xfrm>
          <a:prstGeom prst="ellipse">
            <a:avLst/>
          </a:prstGeom>
          <a:gradFill rotWithShape="1">
            <a:gsLst>
              <a:gs pos="0">
                <a:srgbClr val="636869"/>
              </a:gs>
              <a:gs pos="100000">
                <a:srgbClr val="D6E1E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2" name="Oval 35"/>
          <p:cNvSpPr>
            <a:spLocks noChangeArrowheads="1"/>
          </p:cNvSpPr>
          <p:nvPr/>
        </p:nvSpPr>
        <p:spPr bwMode="auto">
          <a:xfrm>
            <a:off x="3714744" y="3071810"/>
            <a:ext cx="1438275" cy="14351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F1F5F5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3" name="Oval 36"/>
          <p:cNvSpPr>
            <a:spLocks noChangeArrowheads="1"/>
          </p:cNvSpPr>
          <p:nvPr/>
        </p:nvSpPr>
        <p:spPr bwMode="auto">
          <a:xfrm>
            <a:off x="3729038" y="3241675"/>
            <a:ext cx="1366837" cy="1341438"/>
          </a:xfrm>
          <a:prstGeom prst="ellipse">
            <a:avLst/>
          </a:prstGeom>
          <a:gradFill rotWithShape="1">
            <a:gsLst>
              <a:gs pos="0">
                <a:srgbClr val="AAB2B3"/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4" name="Oval 37"/>
          <p:cNvSpPr>
            <a:spLocks noChangeArrowheads="1"/>
          </p:cNvSpPr>
          <p:nvPr/>
        </p:nvSpPr>
        <p:spPr bwMode="auto">
          <a:xfrm>
            <a:off x="3786182" y="3214686"/>
            <a:ext cx="1214438" cy="109061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D6E1E2">
                  <a:alpha val="37999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5" name="Text Box 38"/>
          <p:cNvSpPr txBox="1">
            <a:spLocks noChangeArrowheads="1"/>
          </p:cNvSpPr>
          <p:nvPr/>
        </p:nvSpPr>
        <p:spPr bwMode="auto">
          <a:xfrm>
            <a:off x="3786182" y="3500438"/>
            <a:ext cx="121444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</a:rPr>
              <a:t>连带销售品类</a:t>
            </a:r>
            <a:endParaRPr lang="en-US" altLang="zh-CN" sz="2400" b="1" dirty="0"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5390" name="Text Box 43"/>
          <p:cNvSpPr txBox="1">
            <a:spLocks noChangeArrowheads="1"/>
          </p:cNvSpPr>
          <p:nvPr/>
        </p:nvSpPr>
        <p:spPr bwMode="auto">
          <a:xfrm>
            <a:off x="250825" y="3429000"/>
            <a:ext cx="1981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rgbClr val="660066"/>
              </a:solidFill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100000"/>
              </a:lnSpc>
            </a:pPr>
            <a:endParaRPr lang="en-US" altLang="zh-CN" sz="2000" dirty="0">
              <a:solidFill>
                <a:srgbClr val="660066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64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5720" y="428604"/>
            <a:ext cx="8177213" cy="719137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defRPr/>
            </a:pP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服装业态分类</a:t>
            </a:r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—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潮流及牛仔类</a:t>
            </a:r>
            <a:endParaRPr lang="zh-CN" altLang="en-U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5357818" y="2071678"/>
            <a:ext cx="360362" cy="360363"/>
            <a:chOff x="0" y="0"/>
            <a:chExt cx="227" cy="227"/>
          </a:xfrm>
        </p:grpSpPr>
        <p:sp>
          <p:nvSpPr>
            <p:cNvPr id="46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47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22"/>
          <p:cNvGrpSpPr>
            <a:grpSpLocks/>
          </p:cNvGrpSpPr>
          <p:nvPr/>
        </p:nvGrpSpPr>
        <p:grpSpPr bwMode="auto">
          <a:xfrm>
            <a:off x="6072198" y="3143248"/>
            <a:ext cx="360362" cy="360363"/>
            <a:chOff x="0" y="0"/>
            <a:chExt cx="227" cy="227"/>
          </a:xfrm>
        </p:grpSpPr>
        <p:sp>
          <p:nvSpPr>
            <p:cNvPr id="49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0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51" name="AutoShape 4"/>
          <p:cNvSpPr>
            <a:spLocks noChangeArrowheads="1"/>
          </p:cNvSpPr>
          <p:nvPr/>
        </p:nvSpPr>
        <p:spPr bwMode="auto">
          <a:xfrm rot="18479603">
            <a:off x="4747897" y="2542600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52" name="AutoShape 4"/>
          <p:cNvSpPr>
            <a:spLocks noChangeArrowheads="1"/>
          </p:cNvSpPr>
          <p:nvPr/>
        </p:nvSpPr>
        <p:spPr bwMode="auto">
          <a:xfrm rot="20707444">
            <a:off x="5302627" y="3339822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786182" y="1214422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滑板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572132" y="1785926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航模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429388" y="3071810"/>
            <a:ext cx="11430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运动体验店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357950" y="4500570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户外休闲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214942" y="5357826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电玩城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214546" y="5429264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电影院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928662" y="3714752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时尚餐饮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428728" y="192880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潮流配饰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3" name="直接连接符 62"/>
          <p:cNvCxnSpPr/>
          <p:nvPr/>
        </p:nvCxnSpPr>
        <p:spPr bwMode="auto">
          <a:xfrm>
            <a:off x="285720" y="1071546"/>
            <a:ext cx="6000792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服装业态分类及特性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4824536"/>
          </a:xfrm>
        </p:spPr>
        <p:txBody>
          <a:bodyPr/>
          <a:lstStyle/>
          <a:p>
            <a:r>
              <a:rPr lang="zh-CN" altLang="en-US" b="1" dirty="0" smtClean="0"/>
              <a:t>男装特征</a:t>
            </a:r>
            <a:endParaRPr lang="en-US" altLang="zh-CN" b="1" u="sng" dirty="0" smtClean="0"/>
          </a:p>
          <a:p>
            <a:pPr>
              <a:buFont typeface="微软雅黑" pitchFamily="34" charset="-122"/>
              <a:buChar char="₫"/>
            </a:pPr>
            <a:r>
              <a:rPr lang="zh-CN" altLang="en-US" dirty="0" smtClean="0"/>
              <a:t>  男性购物多为太太或朋友同行</a:t>
            </a:r>
            <a:endParaRPr lang="en-US" altLang="zh-CN" dirty="0" smtClean="0"/>
          </a:p>
          <a:p>
            <a:pPr>
              <a:buFont typeface="微软雅黑" pitchFamily="34" charset="-122"/>
              <a:buChar char="₫"/>
            </a:pPr>
            <a:r>
              <a:rPr lang="en-US" altLang="zh-CN" dirty="0" smtClean="0"/>
              <a:t>  </a:t>
            </a:r>
            <a:r>
              <a:rPr lang="zh-CN" altLang="en-US" dirty="0" smtClean="0"/>
              <a:t>对品牌忠诚度高</a:t>
            </a:r>
            <a:endParaRPr lang="en-US" altLang="zh-CN" dirty="0" smtClean="0"/>
          </a:p>
          <a:p>
            <a:pPr>
              <a:buFont typeface="微软雅黑" pitchFamily="34" charset="-122"/>
              <a:buChar char="₫"/>
            </a:pPr>
            <a:r>
              <a:rPr lang="en-US" altLang="zh-CN" dirty="0" smtClean="0"/>
              <a:t>  </a:t>
            </a:r>
            <a:r>
              <a:rPr lang="zh-CN" altLang="en-US" dirty="0" smtClean="0"/>
              <a:t>对款式的时尚变化不敏感</a:t>
            </a:r>
            <a:endParaRPr lang="en-US" altLang="zh-CN" dirty="0" smtClean="0"/>
          </a:p>
          <a:p>
            <a:pPr>
              <a:buFont typeface="微软雅黑" pitchFamily="34" charset="-122"/>
              <a:buChar char="₫"/>
            </a:pPr>
            <a:r>
              <a:rPr lang="en-US" altLang="zh-CN" dirty="0" smtClean="0"/>
              <a:t>  </a:t>
            </a:r>
            <a:r>
              <a:rPr lang="zh-CN" altLang="en-US" dirty="0" smtClean="0"/>
              <a:t>不喜欢反复比较试穿</a:t>
            </a:r>
            <a:endParaRPr lang="en-US" altLang="zh-CN" dirty="0" smtClean="0"/>
          </a:p>
          <a:p>
            <a:pPr>
              <a:buFont typeface="微软雅黑" pitchFamily="34" charset="-122"/>
              <a:buChar char="₫"/>
            </a:pPr>
            <a:r>
              <a:rPr lang="en-US" altLang="zh-CN" dirty="0" smtClean="0"/>
              <a:t>  </a:t>
            </a:r>
            <a:r>
              <a:rPr lang="zh-CN" altLang="en-US" dirty="0" smtClean="0"/>
              <a:t>在需求性的趋同下直奔主题</a:t>
            </a:r>
            <a:endParaRPr lang="en-US" altLang="zh-CN" dirty="0" smtClean="0"/>
          </a:p>
          <a:p>
            <a:pPr>
              <a:buNone/>
            </a:pPr>
            <a:r>
              <a:rPr lang="en-US" altLang="zh-CN" dirty="0" smtClean="0"/>
              <a:t>  </a:t>
            </a:r>
          </a:p>
          <a:p>
            <a:pPr>
              <a:buNone/>
            </a:pPr>
            <a:endParaRPr lang="en-US" altLang="zh-CN" u="sng" dirty="0" smtClean="0"/>
          </a:p>
          <a:p>
            <a:pPr>
              <a:buNone/>
            </a:pPr>
            <a:endParaRPr lang="en-US" altLang="zh-CN" dirty="0" smtClean="0"/>
          </a:p>
        </p:txBody>
      </p:sp>
    </p:spTree>
  </p:cSld>
  <p:clrMapOvr>
    <a:masterClrMapping/>
  </p:clrMapOvr>
  <p:transition xmlns:p14="http://schemas.microsoft.com/office/powerpoint/2010/main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灯片编号占位符 2"/>
          <p:cNvSpPr txBox="1">
            <a:spLocks noGrp="1" noChangeArrowheads="1"/>
          </p:cNvSpPr>
          <p:nvPr/>
        </p:nvSpPr>
        <p:spPr bwMode="auto">
          <a:xfrm>
            <a:off x="7885113" y="404813"/>
            <a:ext cx="105251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100000"/>
              </a:lnSpc>
              <a:defRPr/>
            </a:pPr>
            <a:endParaRPr lang="en-US" sz="24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63" name="AutoShape 4"/>
          <p:cNvSpPr>
            <a:spLocks noChangeArrowheads="1"/>
          </p:cNvSpPr>
          <p:nvPr/>
        </p:nvSpPr>
        <p:spPr bwMode="auto">
          <a:xfrm rot="16200000">
            <a:off x="3963192" y="2394734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4" name="AutoShape 5"/>
          <p:cNvSpPr>
            <a:spLocks noChangeArrowheads="1"/>
          </p:cNvSpPr>
          <p:nvPr/>
        </p:nvSpPr>
        <p:spPr bwMode="auto">
          <a:xfrm rot="4472714">
            <a:off x="4536227" y="4843923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5" name="AutoShape 6"/>
          <p:cNvSpPr>
            <a:spLocks noChangeArrowheads="1"/>
          </p:cNvSpPr>
          <p:nvPr/>
        </p:nvSpPr>
        <p:spPr bwMode="auto">
          <a:xfrm rot="13475974">
            <a:off x="3202054" y="2736813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6" name="AutoShape 7"/>
          <p:cNvSpPr>
            <a:spLocks noChangeArrowheads="1"/>
          </p:cNvSpPr>
          <p:nvPr/>
        </p:nvSpPr>
        <p:spPr bwMode="auto">
          <a:xfrm rot="7535209">
            <a:off x="3358357" y="4806156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7" name="AutoShape 8"/>
          <p:cNvSpPr>
            <a:spLocks noChangeArrowheads="1"/>
          </p:cNvSpPr>
          <p:nvPr/>
        </p:nvSpPr>
        <p:spPr bwMode="auto">
          <a:xfrm rot="1519111">
            <a:off x="5238674" y="4156011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8" name="AutoShape 9"/>
          <p:cNvSpPr>
            <a:spLocks noChangeArrowheads="1"/>
          </p:cNvSpPr>
          <p:nvPr/>
        </p:nvSpPr>
        <p:spPr bwMode="auto">
          <a:xfrm rot="10800000">
            <a:off x="2784475" y="3797300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9" name="Oval 10"/>
          <p:cNvSpPr>
            <a:spLocks noChangeArrowheads="1"/>
          </p:cNvSpPr>
          <p:nvPr/>
        </p:nvSpPr>
        <p:spPr bwMode="auto">
          <a:xfrm>
            <a:off x="2500298" y="1857364"/>
            <a:ext cx="3743325" cy="3744912"/>
          </a:xfrm>
          <a:prstGeom prst="ellips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928926" y="2214554"/>
            <a:ext cx="360363" cy="360362"/>
            <a:chOff x="0" y="0"/>
            <a:chExt cx="227" cy="227"/>
          </a:xfrm>
        </p:grpSpPr>
        <p:sp>
          <p:nvSpPr>
            <p:cNvPr id="15403" name="Oval 12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4" name="Oval 13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322513" y="3749675"/>
            <a:ext cx="360362" cy="360363"/>
            <a:chOff x="0" y="0"/>
            <a:chExt cx="227" cy="227"/>
          </a:xfrm>
        </p:grpSpPr>
        <p:sp>
          <p:nvSpPr>
            <p:cNvPr id="15401" name="Oval 15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2" name="Oval 16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214678" y="5214950"/>
            <a:ext cx="360362" cy="360363"/>
            <a:chOff x="0" y="0"/>
            <a:chExt cx="227" cy="227"/>
          </a:xfrm>
        </p:grpSpPr>
        <p:sp>
          <p:nvSpPr>
            <p:cNvPr id="15399" name="Oval 18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0" name="Oval 19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4143372" y="1714488"/>
            <a:ext cx="360362" cy="360363"/>
            <a:chOff x="0" y="0"/>
            <a:chExt cx="227" cy="227"/>
          </a:xfrm>
        </p:grpSpPr>
        <p:sp>
          <p:nvSpPr>
            <p:cNvPr id="15397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8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5929322" y="4429132"/>
            <a:ext cx="360362" cy="360363"/>
            <a:chOff x="0" y="0"/>
            <a:chExt cx="227" cy="227"/>
          </a:xfrm>
        </p:grpSpPr>
        <p:sp>
          <p:nvSpPr>
            <p:cNvPr id="15395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6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4857752" y="5357826"/>
            <a:ext cx="360363" cy="360363"/>
            <a:chOff x="0" y="0"/>
            <a:chExt cx="227" cy="227"/>
          </a:xfrm>
        </p:grpSpPr>
        <p:sp>
          <p:nvSpPr>
            <p:cNvPr id="15393" name="Oval 27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4" name="Oval 28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16412" name="Oval 29"/>
          <p:cNvSpPr>
            <a:spLocks noChangeArrowheads="1"/>
          </p:cNvSpPr>
          <p:nvPr/>
        </p:nvSpPr>
        <p:spPr bwMode="auto">
          <a:xfrm>
            <a:off x="3462338" y="2987675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FFFFFF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7" name="Oval 30"/>
          <p:cNvSpPr>
            <a:spLocks noChangeArrowheads="1"/>
          </p:cNvSpPr>
          <p:nvPr/>
        </p:nvSpPr>
        <p:spPr bwMode="auto">
          <a:xfrm>
            <a:off x="3428992" y="2857496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>
                  <a:alpha val="31998"/>
                </a:schemeClr>
              </a:gs>
              <a:gs pos="100000">
                <a:srgbClr val="652626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6414" name="Oval 31"/>
          <p:cNvSpPr>
            <a:spLocks noChangeArrowheads="1"/>
          </p:cNvSpPr>
          <p:nvPr/>
        </p:nvSpPr>
        <p:spPr bwMode="auto">
          <a:xfrm>
            <a:off x="3589338" y="3114675"/>
            <a:ext cx="1690687" cy="1690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772D2D"/>
              </a:gs>
              <a:gs pos="100000">
                <a:schemeClr val="hlink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9" name="Oval 32"/>
          <p:cNvSpPr>
            <a:spLocks noChangeArrowheads="1"/>
          </p:cNvSpPr>
          <p:nvPr/>
        </p:nvSpPr>
        <p:spPr bwMode="auto">
          <a:xfrm>
            <a:off x="3500430" y="3071810"/>
            <a:ext cx="1690688" cy="1690687"/>
          </a:xfrm>
          <a:prstGeom prst="ellipse">
            <a:avLst/>
          </a:prstGeom>
          <a:gradFill rotWithShape="1">
            <a:gsLst>
              <a:gs pos="0">
                <a:srgbClr val="8B3535"/>
              </a:gs>
              <a:gs pos="100000">
                <a:schemeClr val="hlink">
                  <a:alpha val="0"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0" name="Oval 33"/>
          <p:cNvSpPr>
            <a:spLocks noChangeArrowheads="1"/>
          </p:cNvSpPr>
          <p:nvPr/>
        </p:nvSpPr>
        <p:spPr bwMode="auto">
          <a:xfrm>
            <a:off x="3673475" y="3198813"/>
            <a:ext cx="1522413" cy="1522412"/>
          </a:xfrm>
          <a:prstGeom prst="ellipse">
            <a:avLst/>
          </a:prstGeom>
          <a:solidFill>
            <a:srgbClr val="333333"/>
          </a:soli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1" name="Oval 34"/>
          <p:cNvSpPr>
            <a:spLocks noChangeArrowheads="1"/>
          </p:cNvSpPr>
          <p:nvPr/>
        </p:nvSpPr>
        <p:spPr bwMode="auto">
          <a:xfrm>
            <a:off x="3695700" y="3217863"/>
            <a:ext cx="1471613" cy="1473200"/>
          </a:xfrm>
          <a:prstGeom prst="ellipse">
            <a:avLst/>
          </a:prstGeom>
          <a:gradFill rotWithShape="1">
            <a:gsLst>
              <a:gs pos="0">
                <a:srgbClr val="636869"/>
              </a:gs>
              <a:gs pos="100000">
                <a:srgbClr val="D6E1E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2" name="Oval 35"/>
          <p:cNvSpPr>
            <a:spLocks noChangeArrowheads="1"/>
          </p:cNvSpPr>
          <p:nvPr/>
        </p:nvSpPr>
        <p:spPr bwMode="auto">
          <a:xfrm>
            <a:off x="3714744" y="3071810"/>
            <a:ext cx="1438275" cy="14351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F1F5F5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3" name="Oval 36"/>
          <p:cNvSpPr>
            <a:spLocks noChangeArrowheads="1"/>
          </p:cNvSpPr>
          <p:nvPr/>
        </p:nvSpPr>
        <p:spPr bwMode="auto">
          <a:xfrm>
            <a:off x="3729038" y="3241675"/>
            <a:ext cx="1366837" cy="1341438"/>
          </a:xfrm>
          <a:prstGeom prst="ellipse">
            <a:avLst/>
          </a:prstGeom>
          <a:gradFill rotWithShape="1">
            <a:gsLst>
              <a:gs pos="0">
                <a:srgbClr val="AAB2B3"/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4" name="Oval 37"/>
          <p:cNvSpPr>
            <a:spLocks noChangeArrowheads="1"/>
          </p:cNvSpPr>
          <p:nvPr/>
        </p:nvSpPr>
        <p:spPr bwMode="auto">
          <a:xfrm>
            <a:off x="3786182" y="3214686"/>
            <a:ext cx="1214438" cy="109061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D6E1E2">
                  <a:alpha val="37999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5" name="Text Box 38"/>
          <p:cNvSpPr txBox="1">
            <a:spLocks noChangeArrowheads="1"/>
          </p:cNvSpPr>
          <p:nvPr/>
        </p:nvSpPr>
        <p:spPr bwMode="auto">
          <a:xfrm>
            <a:off x="3714744" y="3429000"/>
            <a:ext cx="143351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2800" b="1" dirty="0" smtClean="0">
                <a:latin typeface="微软雅黑" pitchFamily="34" charset="-122"/>
                <a:ea typeface="微软雅黑" pitchFamily="34" charset="-122"/>
              </a:rPr>
              <a:t>连带销售品类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00000"/>
              </a:lnSpc>
            </a:pPr>
            <a:endParaRPr lang="en-US" altLang="zh-CN" sz="2400" dirty="0"/>
          </a:p>
        </p:txBody>
      </p:sp>
      <p:sp>
        <p:nvSpPr>
          <p:cNvPr id="15390" name="Text Box 43"/>
          <p:cNvSpPr txBox="1">
            <a:spLocks noChangeArrowheads="1"/>
          </p:cNvSpPr>
          <p:nvPr/>
        </p:nvSpPr>
        <p:spPr bwMode="auto">
          <a:xfrm>
            <a:off x="250825" y="3429000"/>
            <a:ext cx="1981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rgbClr val="660066"/>
              </a:solidFill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100000"/>
              </a:lnSpc>
            </a:pPr>
            <a:endParaRPr lang="en-US" altLang="zh-CN" sz="2000" dirty="0">
              <a:solidFill>
                <a:srgbClr val="660066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64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5720" y="428604"/>
            <a:ext cx="8177213" cy="719137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defRPr/>
            </a:pP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服装业态分类</a:t>
            </a:r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—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男装</a:t>
            </a:r>
            <a:endParaRPr lang="zh-CN" altLang="en-U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5357818" y="2071678"/>
            <a:ext cx="360362" cy="360363"/>
            <a:chOff x="0" y="0"/>
            <a:chExt cx="227" cy="227"/>
          </a:xfrm>
        </p:grpSpPr>
        <p:sp>
          <p:nvSpPr>
            <p:cNvPr id="46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47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22"/>
          <p:cNvGrpSpPr>
            <a:grpSpLocks/>
          </p:cNvGrpSpPr>
          <p:nvPr/>
        </p:nvGrpSpPr>
        <p:grpSpPr bwMode="auto">
          <a:xfrm>
            <a:off x="6072198" y="3143248"/>
            <a:ext cx="360362" cy="360363"/>
            <a:chOff x="0" y="0"/>
            <a:chExt cx="227" cy="227"/>
          </a:xfrm>
        </p:grpSpPr>
        <p:sp>
          <p:nvSpPr>
            <p:cNvPr id="49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0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51" name="AutoShape 4"/>
          <p:cNvSpPr>
            <a:spLocks noChangeArrowheads="1"/>
          </p:cNvSpPr>
          <p:nvPr/>
        </p:nvSpPr>
        <p:spPr bwMode="auto">
          <a:xfrm rot="18479603">
            <a:off x="4747897" y="2542600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52" name="AutoShape 4"/>
          <p:cNvSpPr>
            <a:spLocks noChangeArrowheads="1"/>
          </p:cNvSpPr>
          <p:nvPr/>
        </p:nvSpPr>
        <p:spPr bwMode="auto">
          <a:xfrm rot="20707444">
            <a:off x="5302627" y="3339822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500430" y="1214422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数码产品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786446" y="1857364"/>
            <a:ext cx="16430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户外用品专卖店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429388" y="3071810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钓鱼产品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215074" y="4500570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手工航模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214942" y="5357826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摄录产品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000100" y="5429264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视听音响体验店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000100" y="371475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电玩游艺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428728" y="192880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电影院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3" name="直接连接符 62"/>
          <p:cNvCxnSpPr/>
          <p:nvPr/>
        </p:nvCxnSpPr>
        <p:spPr bwMode="auto">
          <a:xfrm>
            <a:off x="428596" y="1071546"/>
            <a:ext cx="4786346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60007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服装业态分类及特性</a:t>
            </a:r>
            <a:endParaRPr lang="zh-CN" altLang="en-US" sz="2800" b="1" dirty="0">
              <a:solidFill>
                <a:schemeClr val="accent6">
                  <a:lumMod val="75000"/>
                </a:scheme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1785926"/>
            <a:ext cx="835824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l"/>
            </a:pPr>
            <a:r>
              <a:rPr lang="zh-CN" altLang="en-US" sz="3200" dirty="0" smtClean="0">
                <a:solidFill>
                  <a:schemeClr val="accent2"/>
                </a:solidFill>
                <a:latin typeface="微软雅黑" pitchFamily="34" charset="-122"/>
                <a:ea typeface="微软雅黑" pitchFamily="34" charset="-122"/>
              </a:rPr>
              <a:t>六大服装业态代表了不同年龄段</a:t>
            </a:r>
            <a:r>
              <a:rPr lang="en-US" altLang="zh-CN" sz="3200" dirty="0" smtClean="0">
                <a:solidFill>
                  <a:schemeClr val="accent2"/>
                </a:solidFill>
                <a:latin typeface="微软雅黑" pitchFamily="34" charset="-122"/>
                <a:ea typeface="微软雅黑" pitchFamily="34" charset="-122"/>
              </a:rPr>
              <a:t>,</a:t>
            </a:r>
            <a:r>
              <a:rPr lang="zh-CN" altLang="en-US" sz="3200" dirty="0" smtClean="0">
                <a:solidFill>
                  <a:schemeClr val="accent2"/>
                </a:solidFill>
                <a:latin typeface="微软雅黑" pitchFamily="34" charset="-122"/>
                <a:ea typeface="微软雅黑" pitchFamily="34" charset="-122"/>
              </a:rPr>
              <a:t> </a:t>
            </a:r>
            <a:endParaRPr lang="en-US" altLang="zh-CN" sz="3200" dirty="0" smtClean="0">
              <a:solidFill>
                <a:schemeClr val="accent2"/>
              </a:solidFill>
              <a:latin typeface="微软雅黑" pitchFamily="34" charset="-122"/>
              <a:ea typeface="微软雅黑" pitchFamily="34" charset="-122"/>
            </a:endParaRPr>
          </a:p>
          <a:p>
            <a:r>
              <a:rPr lang="en-US" altLang="zh-CN" sz="3200" dirty="0" smtClean="0">
                <a:solidFill>
                  <a:schemeClr val="accent2"/>
                </a:solidFill>
                <a:latin typeface="微软雅黑" pitchFamily="34" charset="-122"/>
                <a:ea typeface="微软雅黑" pitchFamily="34" charset="-122"/>
              </a:rPr>
              <a:t>   </a:t>
            </a:r>
            <a:r>
              <a:rPr lang="zh-CN" altLang="en-US" sz="3200" dirty="0" smtClean="0">
                <a:solidFill>
                  <a:schemeClr val="accent2"/>
                </a:solidFill>
                <a:latin typeface="微软雅黑" pitchFamily="34" charset="-122"/>
                <a:ea typeface="微软雅黑" pitchFamily="34" charset="-122"/>
              </a:rPr>
              <a:t>不同特性的消费人群</a:t>
            </a:r>
            <a:endParaRPr lang="en-US" altLang="zh-CN" sz="3200" dirty="0" smtClean="0">
              <a:solidFill>
                <a:schemeClr val="accent2"/>
              </a:solidFill>
              <a:latin typeface="微软雅黑" pitchFamily="34" charset="-122"/>
              <a:ea typeface="微软雅黑" pitchFamily="34" charset="-122"/>
            </a:endParaRPr>
          </a:p>
          <a:p>
            <a:endParaRPr lang="en-US" altLang="zh-CN" sz="3200" dirty="0" smtClean="0">
              <a:solidFill>
                <a:schemeClr val="accent2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buFont typeface="Wingdings" pitchFamily="2" charset="2"/>
              <a:buChar char="l"/>
            </a:pPr>
            <a:r>
              <a:rPr lang="zh-CN" altLang="en-US" sz="3200" dirty="0" smtClean="0">
                <a:solidFill>
                  <a:schemeClr val="accent2"/>
                </a:solidFill>
                <a:latin typeface="微软雅黑" pitchFamily="34" charset="-122"/>
                <a:ea typeface="微软雅黑" pitchFamily="34" charset="-122"/>
              </a:rPr>
              <a:t>拉动了体验及其它类别的消费需求</a:t>
            </a:r>
            <a:endParaRPr lang="zh-CN" altLang="en-US" sz="3200" dirty="0">
              <a:solidFill>
                <a:schemeClr val="accent2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5" name="直接连接符 4"/>
          <p:cNvCxnSpPr/>
          <p:nvPr/>
        </p:nvCxnSpPr>
        <p:spPr bwMode="auto">
          <a:xfrm>
            <a:off x="285720" y="1000108"/>
            <a:ext cx="642942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pPr algn="ctr">
              <a:buNone/>
            </a:pPr>
            <a:r>
              <a:rPr lang="zh-CN" altLang="en-US" sz="4400" dirty="0" smtClean="0"/>
              <a:t>一</a:t>
            </a:r>
            <a:r>
              <a:rPr lang="en-US" altLang="zh-CN" sz="4400" dirty="0" smtClean="0"/>
              <a:t>  </a:t>
            </a:r>
            <a:r>
              <a:rPr lang="zh-CN" altLang="en-US" sz="4400" dirty="0" smtClean="0"/>
              <a:t>百货公司业种配置</a:t>
            </a:r>
            <a:endParaRPr lang="zh-CN" altLang="en-US" sz="44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灯片编号占位符 2"/>
          <p:cNvSpPr txBox="1">
            <a:spLocks noGrp="1" noChangeArrowheads="1"/>
          </p:cNvSpPr>
          <p:nvPr/>
        </p:nvSpPr>
        <p:spPr bwMode="auto">
          <a:xfrm>
            <a:off x="7885113" y="404813"/>
            <a:ext cx="105251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100000"/>
              </a:lnSpc>
              <a:defRPr/>
            </a:pPr>
            <a:endParaRPr lang="en-US" sz="24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63" name="AutoShape 4"/>
          <p:cNvSpPr>
            <a:spLocks noChangeArrowheads="1"/>
          </p:cNvSpPr>
          <p:nvPr/>
        </p:nvSpPr>
        <p:spPr bwMode="auto">
          <a:xfrm rot="-3626814">
            <a:off x="4615657" y="2675731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4" name="AutoShape 5"/>
          <p:cNvSpPr>
            <a:spLocks noChangeArrowheads="1"/>
          </p:cNvSpPr>
          <p:nvPr/>
        </p:nvSpPr>
        <p:spPr bwMode="auto">
          <a:xfrm rot="3465783">
            <a:off x="4615656" y="4839494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5" name="AutoShape 6"/>
          <p:cNvSpPr>
            <a:spLocks noChangeArrowheads="1"/>
          </p:cNvSpPr>
          <p:nvPr/>
        </p:nvSpPr>
        <p:spPr bwMode="auto">
          <a:xfrm rot="-7230978">
            <a:off x="3396457" y="2751931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6" name="AutoShape 7"/>
          <p:cNvSpPr>
            <a:spLocks noChangeArrowheads="1"/>
          </p:cNvSpPr>
          <p:nvPr/>
        </p:nvSpPr>
        <p:spPr bwMode="auto">
          <a:xfrm rot="7535209">
            <a:off x="3358357" y="4806156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7" name="AutoShape 8"/>
          <p:cNvSpPr>
            <a:spLocks noChangeArrowheads="1"/>
          </p:cNvSpPr>
          <p:nvPr/>
        </p:nvSpPr>
        <p:spPr bwMode="auto">
          <a:xfrm>
            <a:off x="5194300" y="3803650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8" name="AutoShape 9"/>
          <p:cNvSpPr>
            <a:spLocks noChangeArrowheads="1"/>
          </p:cNvSpPr>
          <p:nvPr/>
        </p:nvSpPr>
        <p:spPr bwMode="auto">
          <a:xfrm rot="10800000">
            <a:off x="2784475" y="3797300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9" name="Oval 10"/>
          <p:cNvSpPr>
            <a:spLocks noChangeArrowheads="1"/>
          </p:cNvSpPr>
          <p:nvPr/>
        </p:nvSpPr>
        <p:spPr bwMode="auto">
          <a:xfrm>
            <a:off x="2505075" y="2046288"/>
            <a:ext cx="3743325" cy="3744912"/>
          </a:xfrm>
          <a:prstGeom prst="ellips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267075" y="2093913"/>
            <a:ext cx="360363" cy="360362"/>
            <a:chOff x="0" y="0"/>
            <a:chExt cx="227" cy="227"/>
          </a:xfrm>
        </p:grpSpPr>
        <p:sp>
          <p:nvSpPr>
            <p:cNvPr id="15403" name="Oval 12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4" name="Oval 13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322513" y="3749675"/>
            <a:ext cx="360362" cy="360363"/>
            <a:chOff x="0" y="0"/>
            <a:chExt cx="227" cy="227"/>
          </a:xfrm>
        </p:grpSpPr>
        <p:sp>
          <p:nvSpPr>
            <p:cNvPr id="15401" name="Oval 15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2" name="Oval 16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186113" y="5292725"/>
            <a:ext cx="360362" cy="360363"/>
            <a:chOff x="0" y="0"/>
            <a:chExt cx="227" cy="227"/>
          </a:xfrm>
        </p:grpSpPr>
        <p:sp>
          <p:nvSpPr>
            <p:cNvPr id="15399" name="Oval 18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0" name="Oval 19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5116513" y="2073275"/>
            <a:ext cx="360362" cy="360363"/>
            <a:chOff x="0" y="0"/>
            <a:chExt cx="227" cy="227"/>
          </a:xfrm>
        </p:grpSpPr>
        <p:sp>
          <p:nvSpPr>
            <p:cNvPr id="15397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8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6065838" y="3749675"/>
            <a:ext cx="360362" cy="360363"/>
            <a:chOff x="0" y="0"/>
            <a:chExt cx="227" cy="227"/>
          </a:xfrm>
        </p:grpSpPr>
        <p:sp>
          <p:nvSpPr>
            <p:cNvPr id="15395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6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5172075" y="5349875"/>
            <a:ext cx="360363" cy="360363"/>
            <a:chOff x="0" y="0"/>
            <a:chExt cx="227" cy="227"/>
          </a:xfrm>
        </p:grpSpPr>
        <p:sp>
          <p:nvSpPr>
            <p:cNvPr id="15393" name="Oval 27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4" name="Oval 28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16412" name="Oval 29"/>
          <p:cNvSpPr>
            <a:spLocks noChangeArrowheads="1"/>
          </p:cNvSpPr>
          <p:nvPr/>
        </p:nvSpPr>
        <p:spPr bwMode="auto">
          <a:xfrm>
            <a:off x="3462338" y="2987675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FFFFFF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7" name="Oval 30"/>
          <p:cNvSpPr>
            <a:spLocks noChangeArrowheads="1"/>
          </p:cNvSpPr>
          <p:nvPr/>
        </p:nvSpPr>
        <p:spPr bwMode="auto">
          <a:xfrm>
            <a:off x="3455988" y="2971800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>
                  <a:alpha val="31998"/>
                </a:schemeClr>
              </a:gs>
              <a:gs pos="100000">
                <a:srgbClr val="652626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6414" name="Oval 31"/>
          <p:cNvSpPr>
            <a:spLocks noChangeArrowheads="1"/>
          </p:cNvSpPr>
          <p:nvPr/>
        </p:nvSpPr>
        <p:spPr bwMode="auto">
          <a:xfrm>
            <a:off x="3589338" y="3114675"/>
            <a:ext cx="1690687" cy="1690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772D2D"/>
              </a:gs>
              <a:gs pos="100000">
                <a:schemeClr val="hlink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9" name="Oval 32"/>
          <p:cNvSpPr>
            <a:spLocks noChangeArrowheads="1"/>
          </p:cNvSpPr>
          <p:nvPr/>
        </p:nvSpPr>
        <p:spPr bwMode="auto">
          <a:xfrm>
            <a:off x="3571875" y="3087688"/>
            <a:ext cx="1690688" cy="1690687"/>
          </a:xfrm>
          <a:prstGeom prst="ellipse">
            <a:avLst/>
          </a:prstGeom>
          <a:gradFill rotWithShape="1">
            <a:gsLst>
              <a:gs pos="0">
                <a:srgbClr val="8B3535"/>
              </a:gs>
              <a:gs pos="100000">
                <a:schemeClr val="hlink">
                  <a:alpha val="0"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0" name="Oval 33"/>
          <p:cNvSpPr>
            <a:spLocks noChangeArrowheads="1"/>
          </p:cNvSpPr>
          <p:nvPr/>
        </p:nvSpPr>
        <p:spPr bwMode="auto">
          <a:xfrm>
            <a:off x="3673475" y="3198813"/>
            <a:ext cx="1522413" cy="1522412"/>
          </a:xfrm>
          <a:prstGeom prst="ellipse">
            <a:avLst/>
          </a:prstGeom>
          <a:solidFill>
            <a:srgbClr val="333333"/>
          </a:soli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1" name="Oval 34"/>
          <p:cNvSpPr>
            <a:spLocks noChangeArrowheads="1"/>
          </p:cNvSpPr>
          <p:nvPr/>
        </p:nvSpPr>
        <p:spPr bwMode="auto">
          <a:xfrm>
            <a:off x="3695700" y="3217863"/>
            <a:ext cx="1471613" cy="1473200"/>
          </a:xfrm>
          <a:prstGeom prst="ellipse">
            <a:avLst/>
          </a:prstGeom>
          <a:gradFill rotWithShape="1">
            <a:gsLst>
              <a:gs pos="0">
                <a:srgbClr val="636869"/>
              </a:gs>
              <a:gs pos="100000">
                <a:srgbClr val="D6E1E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2" name="Oval 35"/>
          <p:cNvSpPr>
            <a:spLocks noChangeArrowheads="1"/>
          </p:cNvSpPr>
          <p:nvPr/>
        </p:nvSpPr>
        <p:spPr bwMode="auto">
          <a:xfrm>
            <a:off x="3713163" y="3227388"/>
            <a:ext cx="1438275" cy="14351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F1F5F5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3" name="Oval 36"/>
          <p:cNvSpPr>
            <a:spLocks noChangeArrowheads="1"/>
          </p:cNvSpPr>
          <p:nvPr/>
        </p:nvSpPr>
        <p:spPr bwMode="auto">
          <a:xfrm>
            <a:off x="3729038" y="3241675"/>
            <a:ext cx="1366837" cy="1341438"/>
          </a:xfrm>
          <a:prstGeom prst="ellipse">
            <a:avLst/>
          </a:prstGeom>
          <a:gradFill rotWithShape="1">
            <a:gsLst>
              <a:gs pos="0">
                <a:srgbClr val="AAB2B3"/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4" name="Oval 37"/>
          <p:cNvSpPr>
            <a:spLocks noChangeArrowheads="1"/>
          </p:cNvSpPr>
          <p:nvPr/>
        </p:nvSpPr>
        <p:spPr bwMode="auto">
          <a:xfrm>
            <a:off x="3810000" y="3278188"/>
            <a:ext cx="1214438" cy="109061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D6E1E2">
                  <a:alpha val="37999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5" name="Text Box 38"/>
          <p:cNvSpPr txBox="1">
            <a:spLocks noChangeArrowheads="1"/>
          </p:cNvSpPr>
          <p:nvPr/>
        </p:nvSpPr>
        <p:spPr bwMode="auto">
          <a:xfrm>
            <a:off x="3714750" y="3644900"/>
            <a:ext cx="143351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百货</a:t>
            </a:r>
            <a:endParaRPr lang="en-US" altLang="zh-CN" sz="2800" b="1" dirty="0" smtClean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 algn="ctr">
              <a:lnSpc>
                <a:spcPct val="100000"/>
              </a:lnSpc>
            </a:pPr>
            <a:r>
              <a:rPr lang="zh-CN" altLang="en-US" sz="28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公司</a:t>
            </a:r>
            <a:endParaRPr lang="zh-CN" altLang="en-US" sz="28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00000"/>
              </a:lnSpc>
            </a:pPr>
            <a:endParaRPr lang="en-US" altLang="zh-CN" sz="2400" dirty="0"/>
          </a:p>
        </p:txBody>
      </p:sp>
      <p:sp>
        <p:nvSpPr>
          <p:cNvPr id="15390" name="Text Box 43"/>
          <p:cNvSpPr txBox="1">
            <a:spLocks noChangeArrowheads="1"/>
          </p:cNvSpPr>
          <p:nvPr/>
        </p:nvSpPr>
        <p:spPr bwMode="auto">
          <a:xfrm>
            <a:off x="250825" y="3429000"/>
            <a:ext cx="1981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rgbClr val="660066"/>
              </a:solidFill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100000"/>
              </a:lnSpc>
            </a:pPr>
            <a:endParaRPr lang="en-US" altLang="zh-CN" sz="2000" dirty="0">
              <a:solidFill>
                <a:srgbClr val="660066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64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5720" y="428604"/>
            <a:ext cx="8177213" cy="719137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defRPr/>
            </a:pPr>
            <a:r>
              <a:rPr lang="zh-CN" altLang="en-US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百货公司业种配置</a:t>
            </a:r>
          </a:p>
        </p:txBody>
      </p:sp>
      <p:grpSp>
        <p:nvGrpSpPr>
          <p:cNvPr id="45" name="Group 19"/>
          <p:cNvGrpSpPr>
            <a:grpSpLocks/>
          </p:cNvGrpSpPr>
          <p:nvPr/>
        </p:nvGrpSpPr>
        <p:grpSpPr bwMode="auto">
          <a:xfrm>
            <a:off x="5786446" y="2714620"/>
            <a:ext cx="360362" cy="360363"/>
            <a:chOff x="0" y="0"/>
            <a:chExt cx="227" cy="227"/>
          </a:xfrm>
        </p:grpSpPr>
        <p:sp>
          <p:nvSpPr>
            <p:cNvPr id="46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47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Group 19"/>
          <p:cNvGrpSpPr>
            <a:grpSpLocks/>
          </p:cNvGrpSpPr>
          <p:nvPr/>
        </p:nvGrpSpPr>
        <p:grpSpPr bwMode="auto">
          <a:xfrm>
            <a:off x="5857884" y="4643446"/>
            <a:ext cx="360362" cy="360363"/>
            <a:chOff x="0" y="0"/>
            <a:chExt cx="227" cy="227"/>
          </a:xfrm>
        </p:grpSpPr>
        <p:sp>
          <p:nvSpPr>
            <p:cNvPr id="49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0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1" name="Group 19"/>
          <p:cNvGrpSpPr>
            <a:grpSpLocks/>
          </p:cNvGrpSpPr>
          <p:nvPr/>
        </p:nvGrpSpPr>
        <p:grpSpPr bwMode="auto">
          <a:xfrm>
            <a:off x="4214810" y="1857364"/>
            <a:ext cx="360362" cy="360363"/>
            <a:chOff x="0" y="0"/>
            <a:chExt cx="227" cy="227"/>
          </a:xfrm>
        </p:grpSpPr>
        <p:sp>
          <p:nvSpPr>
            <p:cNvPr id="52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3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4" name="Group 19"/>
          <p:cNvGrpSpPr>
            <a:grpSpLocks/>
          </p:cNvGrpSpPr>
          <p:nvPr/>
        </p:nvGrpSpPr>
        <p:grpSpPr bwMode="auto">
          <a:xfrm>
            <a:off x="2571736" y="2714620"/>
            <a:ext cx="360362" cy="360363"/>
            <a:chOff x="0" y="0"/>
            <a:chExt cx="227" cy="227"/>
          </a:xfrm>
        </p:grpSpPr>
        <p:sp>
          <p:nvSpPr>
            <p:cNvPr id="55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6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7" name="Group 19"/>
          <p:cNvGrpSpPr>
            <a:grpSpLocks/>
          </p:cNvGrpSpPr>
          <p:nvPr/>
        </p:nvGrpSpPr>
        <p:grpSpPr bwMode="auto">
          <a:xfrm>
            <a:off x="2571736" y="4643446"/>
            <a:ext cx="360362" cy="360363"/>
            <a:chOff x="0" y="0"/>
            <a:chExt cx="227" cy="227"/>
          </a:xfrm>
        </p:grpSpPr>
        <p:sp>
          <p:nvSpPr>
            <p:cNvPr id="58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9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60" name="Group 19"/>
          <p:cNvGrpSpPr>
            <a:grpSpLocks/>
          </p:cNvGrpSpPr>
          <p:nvPr/>
        </p:nvGrpSpPr>
        <p:grpSpPr bwMode="auto">
          <a:xfrm>
            <a:off x="4286248" y="5572140"/>
            <a:ext cx="360362" cy="360363"/>
            <a:chOff x="0" y="0"/>
            <a:chExt cx="227" cy="227"/>
          </a:xfrm>
        </p:grpSpPr>
        <p:sp>
          <p:nvSpPr>
            <p:cNvPr id="61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62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63" name="AutoShape 4"/>
          <p:cNvSpPr>
            <a:spLocks noChangeArrowheads="1"/>
          </p:cNvSpPr>
          <p:nvPr/>
        </p:nvSpPr>
        <p:spPr bwMode="auto">
          <a:xfrm rot="19572936">
            <a:off x="5095519" y="3086502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4" name="AutoShape 4"/>
          <p:cNvSpPr>
            <a:spLocks noChangeArrowheads="1"/>
          </p:cNvSpPr>
          <p:nvPr/>
        </p:nvSpPr>
        <p:spPr bwMode="auto">
          <a:xfrm rot="2186788">
            <a:off x="5217534" y="4423759"/>
            <a:ext cx="792162" cy="269534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5" name="AutoShape 4"/>
          <p:cNvSpPr>
            <a:spLocks noChangeArrowheads="1"/>
          </p:cNvSpPr>
          <p:nvPr/>
        </p:nvSpPr>
        <p:spPr bwMode="auto">
          <a:xfrm rot="16200000">
            <a:off x="4034630" y="2537610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6" name="AutoShape 4"/>
          <p:cNvSpPr>
            <a:spLocks noChangeArrowheads="1"/>
          </p:cNvSpPr>
          <p:nvPr/>
        </p:nvSpPr>
        <p:spPr bwMode="auto">
          <a:xfrm rot="12951072">
            <a:off x="2867056" y="3133542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7" name="AutoShape 4"/>
          <p:cNvSpPr>
            <a:spLocks noChangeArrowheads="1"/>
          </p:cNvSpPr>
          <p:nvPr/>
        </p:nvSpPr>
        <p:spPr bwMode="auto">
          <a:xfrm rot="8935571">
            <a:off x="2946653" y="4398522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8" name="AutoShape 4"/>
          <p:cNvSpPr>
            <a:spLocks noChangeArrowheads="1"/>
          </p:cNvSpPr>
          <p:nvPr/>
        </p:nvSpPr>
        <p:spPr bwMode="auto">
          <a:xfrm rot="5400000">
            <a:off x="4034629" y="4966503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000232" y="1571612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化妆品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786182" y="1357298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珠宝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286380" y="1714488"/>
            <a:ext cx="8572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名品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215074" y="257174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鞋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6500826" y="3643314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钟表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572132" y="5572140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女装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714744" y="6000768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童装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1928794" y="5643578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运动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000100" y="4714884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户外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000100" y="3500438"/>
            <a:ext cx="12144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家电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071538" y="2285992"/>
            <a:ext cx="14287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家庭用品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81" name="TextBox 80"/>
          <p:cNvSpPr txBox="1"/>
          <p:nvPr/>
        </p:nvSpPr>
        <p:spPr>
          <a:xfrm>
            <a:off x="6357950" y="4714884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男装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485804" y="11890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pPr algn="ctr">
              <a:buNone/>
            </a:pPr>
            <a:r>
              <a:rPr lang="zh-CN" altLang="en-US" sz="4400" dirty="0" smtClean="0"/>
              <a:t>二</a:t>
            </a:r>
            <a:r>
              <a:rPr lang="en-US" altLang="zh-CN" sz="4400" dirty="0" smtClean="0"/>
              <a:t>  </a:t>
            </a:r>
            <a:r>
              <a:rPr lang="zh-CN" altLang="en-US" sz="4400" dirty="0" smtClean="0"/>
              <a:t>服装业态分类及特性</a:t>
            </a:r>
            <a:endParaRPr lang="zh-CN" altLang="en-US" sz="4400" dirty="0"/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灯片编号占位符 2"/>
          <p:cNvSpPr txBox="1">
            <a:spLocks noGrp="1" noChangeArrowheads="1"/>
          </p:cNvSpPr>
          <p:nvPr/>
        </p:nvSpPr>
        <p:spPr bwMode="auto">
          <a:xfrm>
            <a:off x="7885113" y="404813"/>
            <a:ext cx="105251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100000"/>
              </a:lnSpc>
              <a:defRPr/>
            </a:pPr>
            <a:endParaRPr lang="en-US" sz="24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9460" name="AutoShape 7">
            <a:hlinkClick r:id="rId2" action="ppaction://hlinksldjump"/>
          </p:cNvPr>
          <p:cNvSpPr>
            <a:spLocks noChangeArrowheads="1"/>
          </p:cNvSpPr>
          <p:nvPr/>
        </p:nvSpPr>
        <p:spPr bwMode="auto">
          <a:xfrm rot="19683088">
            <a:off x="5385575" y="2766141"/>
            <a:ext cx="1527175" cy="1441450"/>
          </a:xfrm>
          <a:prstGeom prst="hexagon">
            <a:avLst>
              <a:gd name="adj" fmla="val 26487"/>
              <a:gd name="vf" fmla="val 115470"/>
            </a:avLst>
          </a:prstGeom>
          <a:gradFill rotWithShape="1">
            <a:gsLst>
              <a:gs pos="0">
                <a:schemeClr val="hlink"/>
              </a:gs>
              <a:gs pos="50000">
                <a:srgbClr val="652626"/>
              </a:gs>
              <a:gs pos="100000">
                <a:schemeClr val="hlink"/>
              </a:gs>
            </a:gsLst>
            <a:lin ang="18900000" scaled="1"/>
          </a:gradFill>
          <a:ln w="9525" cmpd="sng">
            <a:miter lim="800000"/>
            <a:headEnd/>
            <a:tailEnd/>
          </a:ln>
          <a:scene3d>
            <a:camera prst="legacyObliqueTopLeft">
              <a:rot lat="21299996" lon="20999996" rev="0"/>
            </a:camera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lnSpc>
                <a:spcPct val="100000"/>
              </a:lnSpc>
              <a:defRPr/>
            </a:pP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潮牌及</a:t>
            </a:r>
            <a:endParaRPr lang="en-US" altLang="zh-CN" sz="2400" b="1" dirty="0" smtClean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  <a:p>
            <a:pPr eaLnBrk="0" hangingPunct="0">
              <a:lnSpc>
                <a:spcPct val="100000"/>
              </a:lnSpc>
              <a:defRPr/>
            </a:pP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牛仔</a:t>
            </a:r>
            <a:endParaRPr lang="zh-CN" altLang="en-US" sz="2400" b="1" dirty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19461" name="AutoShape 8">
            <a:hlinkClick r:id="" action="ppaction://noaction"/>
          </p:cNvPr>
          <p:cNvSpPr>
            <a:spLocks noChangeArrowheads="1"/>
          </p:cNvSpPr>
          <p:nvPr/>
        </p:nvSpPr>
        <p:spPr bwMode="auto">
          <a:xfrm rot="19087647">
            <a:off x="4638433" y="1601439"/>
            <a:ext cx="1527175" cy="1441450"/>
          </a:xfrm>
          <a:prstGeom prst="hexagon">
            <a:avLst>
              <a:gd name="adj" fmla="val 26487"/>
              <a:gd name="vf" fmla="val 115470"/>
            </a:avLst>
          </a:prstGeom>
          <a:gradFill rotWithShape="1">
            <a:gsLst>
              <a:gs pos="0">
                <a:schemeClr val="accent2"/>
              </a:gs>
              <a:gs pos="50000">
                <a:srgbClr val="515E51"/>
              </a:gs>
              <a:gs pos="100000">
                <a:schemeClr val="accent2"/>
              </a:gs>
            </a:gsLst>
            <a:lin ang="18900000" scaled="1"/>
          </a:gradFill>
          <a:ln w="9525" cmpd="sng">
            <a:miter lim="800000"/>
            <a:headEnd/>
            <a:tailEnd/>
          </a:ln>
          <a:scene3d>
            <a:camera prst="legacyObliqueTopLeft">
              <a:rot lat="21299996" lon="20999996" rev="0"/>
            </a:camera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lnSpc>
                <a:spcPct val="100000"/>
              </a:lnSpc>
              <a:defRPr/>
            </a:pP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男装</a:t>
            </a:r>
            <a:endParaRPr lang="zh-CN" altLang="en-US" sz="2400" b="1" dirty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19462" name="AutoShape 9">
            <a:hlinkClick r:id="rId3" action="ppaction://hlinksldjump"/>
          </p:cNvPr>
          <p:cNvSpPr>
            <a:spLocks noChangeArrowheads="1"/>
          </p:cNvSpPr>
          <p:nvPr/>
        </p:nvSpPr>
        <p:spPr bwMode="auto">
          <a:xfrm rot="19390856">
            <a:off x="4851612" y="4028601"/>
            <a:ext cx="1527175" cy="1441450"/>
          </a:xfrm>
          <a:prstGeom prst="hexagon">
            <a:avLst>
              <a:gd name="adj" fmla="val 26487"/>
              <a:gd name="vf" fmla="val 115470"/>
            </a:avLst>
          </a:prstGeom>
          <a:gradFill rotWithShape="1">
            <a:gsLst>
              <a:gs pos="0">
                <a:schemeClr val="accent2"/>
              </a:gs>
              <a:gs pos="50000">
                <a:srgbClr val="515E51"/>
              </a:gs>
              <a:gs pos="100000">
                <a:schemeClr val="accent2"/>
              </a:gs>
            </a:gsLst>
            <a:lin ang="18900000" scaled="1"/>
          </a:gradFill>
          <a:ln w="9525" cmpd="sng">
            <a:miter lim="800000"/>
            <a:headEnd/>
            <a:tailEnd/>
          </a:ln>
          <a:scene3d>
            <a:camera prst="legacyObliqueTopLeft">
              <a:rot lat="21299996" lon="20999996" rev="0"/>
            </a:camera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设计师</a:t>
            </a:r>
            <a:endParaRPr lang="en-US" altLang="zh-CN" sz="2400" b="1" dirty="0" smtClean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风格</a:t>
            </a:r>
            <a:endParaRPr lang="zh-CN" altLang="en-US" sz="2400" b="1" dirty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18439" name="AutoShape 10"/>
          <p:cNvSpPr>
            <a:spLocks noChangeArrowheads="1"/>
          </p:cNvSpPr>
          <p:nvPr/>
        </p:nvSpPr>
        <p:spPr bwMode="auto">
          <a:xfrm rot="12193316">
            <a:off x="4093068" y="2829742"/>
            <a:ext cx="1527175" cy="1441450"/>
          </a:xfrm>
          <a:prstGeom prst="hexagon">
            <a:avLst>
              <a:gd name="adj" fmla="val 26487"/>
              <a:gd name="vf" fmla="val 115470"/>
            </a:avLst>
          </a:prstGeom>
          <a:solidFill>
            <a:srgbClr val="527E56"/>
          </a:solidFill>
          <a:ln w="9525">
            <a:miter lim="800000"/>
            <a:headEnd/>
            <a:tailEnd/>
          </a:ln>
          <a:scene3d>
            <a:camera prst="legacyObliqueTopLeft">
              <a:rot lat="21299992" lon="20999993" rev="0"/>
            </a:camera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33CC"/>
            </a:extrusionClr>
          </a:sp3d>
        </p:spPr>
        <p:txBody>
          <a:bodyPr rot="10800000" vert="eaVert" wrap="none" anchor="ctr">
            <a:flatTx/>
          </a:bodyPr>
          <a:lstStyle/>
          <a:p>
            <a:pPr eaLnBrk="0" hangingPunct="0">
              <a:lnSpc>
                <a:spcPct val="100000"/>
              </a:lnSpc>
            </a:pPr>
            <a:r>
              <a:rPr lang="zh-CN" altLang="en-US" sz="2800" dirty="0" smtClean="0">
                <a:solidFill>
                  <a:srgbClr val="FFFFFF"/>
                </a:solidFill>
              </a:rPr>
              <a:t>服装</a:t>
            </a:r>
            <a:endParaRPr lang="en-US" altLang="zh-CN" sz="2800" dirty="0" smtClean="0">
              <a:solidFill>
                <a:srgbClr val="FFFFFF"/>
              </a:solidFill>
            </a:endParaRPr>
          </a:p>
          <a:p>
            <a:pPr eaLnBrk="0" hangingPunct="0">
              <a:lnSpc>
                <a:spcPct val="100000"/>
              </a:lnSpc>
            </a:pPr>
            <a:r>
              <a:rPr lang="zh-CN" altLang="en-US" sz="2800" dirty="0" smtClean="0">
                <a:solidFill>
                  <a:srgbClr val="FFFFFF"/>
                </a:solidFill>
              </a:rPr>
              <a:t>业态</a:t>
            </a:r>
            <a:endParaRPr lang="zh-CN" altLang="en-US" sz="2800" dirty="0">
              <a:solidFill>
                <a:srgbClr val="FFFFFF"/>
              </a:solidFill>
            </a:endParaRPr>
          </a:p>
        </p:txBody>
      </p:sp>
      <p:sp>
        <p:nvSpPr>
          <p:cNvPr id="19464" name="AutoShape 11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933568">
            <a:off x="3308583" y="1750023"/>
            <a:ext cx="1527175" cy="1441450"/>
          </a:xfrm>
          <a:prstGeom prst="hexagon">
            <a:avLst>
              <a:gd name="adj" fmla="val 26487"/>
              <a:gd name="vf" fmla="val 115470"/>
            </a:avLst>
          </a:prstGeom>
          <a:gradFill rotWithShape="1">
            <a:gsLst>
              <a:gs pos="0">
                <a:srgbClr val="7030A0">
                  <a:alpha val="86000"/>
                </a:srgbClr>
              </a:gs>
              <a:gs pos="50000">
                <a:srgbClr val="652626"/>
              </a:gs>
              <a:gs pos="100000">
                <a:schemeClr val="hlink"/>
              </a:gs>
            </a:gsLst>
            <a:lin ang="18900000" scaled="1"/>
          </a:gradFill>
          <a:ln w="9525" cmpd="sng">
            <a:miter lim="800000"/>
            <a:headEnd/>
            <a:tailEnd/>
          </a:ln>
          <a:scene3d>
            <a:camera prst="legacyObliqueTopLeft">
              <a:rot lat="21299996" lon="20999996" rev="0"/>
            </a:camera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大淑女</a:t>
            </a:r>
            <a:endParaRPr lang="en-US" altLang="zh-CN" sz="2400" b="1" dirty="0" smtClean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装</a:t>
            </a:r>
            <a:endParaRPr lang="zh-CN" altLang="en-US" sz="2400" b="1" dirty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19465" name="AutoShape 12">
            <a:hlinkClick r:id="rId5" action="ppaction://hlinksldjump"/>
          </p:cNvPr>
          <p:cNvSpPr>
            <a:spLocks noChangeArrowheads="1"/>
          </p:cNvSpPr>
          <p:nvPr/>
        </p:nvSpPr>
        <p:spPr bwMode="auto">
          <a:xfrm rot="1147844">
            <a:off x="3555392" y="4228579"/>
            <a:ext cx="1527175" cy="1441450"/>
          </a:xfrm>
          <a:prstGeom prst="hexagon">
            <a:avLst>
              <a:gd name="adj" fmla="val 26487"/>
              <a:gd name="vf" fmla="val 115470"/>
            </a:avLst>
          </a:prstGeom>
          <a:gradFill rotWithShape="1">
            <a:gsLst>
              <a:gs pos="0">
                <a:schemeClr val="hlink"/>
              </a:gs>
              <a:gs pos="50000">
                <a:srgbClr val="652626"/>
              </a:gs>
              <a:gs pos="100000">
                <a:schemeClr val="hlink"/>
              </a:gs>
            </a:gsLst>
            <a:lin ang="18900000" scaled="1"/>
          </a:gradFill>
          <a:ln w="9525" cmpd="sng">
            <a:miter lim="800000"/>
            <a:headEnd/>
            <a:tailEnd/>
          </a:ln>
          <a:scene3d>
            <a:camera prst="legacyObliqueTopLeft">
              <a:rot lat="21299996" lon="20999996" rev="0"/>
            </a:camera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lnSpc>
                <a:spcPct val="100000"/>
              </a:lnSpc>
              <a:defRPr/>
            </a:pP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少女装</a:t>
            </a:r>
            <a:endParaRPr lang="zh-CN" altLang="en-US" sz="2400" b="1" dirty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19466" name="AutoShape 13">
            <a:hlinkClick r:id="rId4" action="ppaction://hlinksldjump"/>
          </p:cNvPr>
          <p:cNvSpPr>
            <a:spLocks noChangeArrowheads="1"/>
          </p:cNvSpPr>
          <p:nvPr/>
        </p:nvSpPr>
        <p:spPr bwMode="auto">
          <a:xfrm rot="1404920">
            <a:off x="2792799" y="2970610"/>
            <a:ext cx="1587060" cy="1441450"/>
          </a:xfrm>
          <a:prstGeom prst="hexagon">
            <a:avLst>
              <a:gd name="adj" fmla="val 26487"/>
              <a:gd name="vf" fmla="val 115470"/>
            </a:avLst>
          </a:prstGeom>
          <a:gradFill rotWithShape="1">
            <a:gsLst>
              <a:gs pos="0">
                <a:schemeClr val="accent2"/>
              </a:gs>
              <a:gs pos="50000">
                <a:srgbClr val="515E51"/>
              </a:gs>
              <a:gs pos="100000">
                <a:schemeClr val="accent2"/>
              </a:gs>
            </a:gsLst>
            <a:lin ang="18900000" scaled="1"/>
          </a:gradFill>
          <a:ln w="9525" cmpd="sng">
            <a:miter lim="800000"/>
            <a:headEnd/>
            <a:tailEnd/>
          </a:ln>
          <a:scene3d>
            <a:camera prst="legacyObliqueTopLeft">
              <a:rot lat="21299996" lon="20999996" rev="0"/>
            </a:camera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少淑女</a:t>
            </a:r>
            <a:endParaRPr lang="en-US" altLang="zh-CN" sz="2400" b="1" dirty="0" smtClean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  <a:p>
            <a:pPr algn="ctr" eaLnBrk="0" hangingPunct="0">
              <a:lnSpc>
                <a:spcPct val="100000"/>
              </a:lnSpc>
              <a:defRPr/>
            </a:pPr>
            <a:r>
              <a:rPr lang="zh-CN" altLang="en-US" sz="2400" b="1" dirty="0" smtClean="0">
                <a:latin typeface="微软雅黑" pitchFamily="34" charset="-122"/>
                <a:ea typeface="微软雅黑" pitchFamily="34" charset="-122"/>
                <a:sym typeface="Arial" pitchFamily="34" charset="0"/>
              </a:rPr>
              <a:t>装</a:t>
            </a:r>
            <a:endParaRPr lang="zh-CN" altLang="en-US" sz="2400" b="1" dirty="0">
              <a:latin typeface="微软雅黑" pitchFamily="34" charset="-122"/>
              <a:ea typeface="微软雅黑" pitchFamily="34" charset="-122"/>
              <a:sym typeface="Arial" pitchFamily="34" charset="0"/>
            </a:endParaRPr>
          </a:p>
        </p:txBody>
      </p:sp>
      <p:sp>
        <p:nvSpPr>
          <p:cNvPr id="18443" name="Text Box 14"/>
          <p:cNvSpPr txBox="1">
            <a:spLocks noChangeArrowheads="1"/>
          </p:cNvSpPr>
          <p:nvPr/>
        </p:nvSpPr>
        <p:spPr bwMode="auto">
          <a:xfrm>
            <a:off x="5362575" y="2093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946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282" y="285728"/>
            <a:ext cx="8605838" cy="719137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defRPr/>
            </a:pPr>
            <a:r>
              <a:rPr lang="zh-CN" altLang="en-US" sz="2800" b="1" dirty="0" smtClean="0">
                <a:solidFill>
                  <a:schemeClr val="accent6">
                    <a:lumMod val="75000"/>
                  </a:schemeClr>
                </a:solidFill>
                <a:latin typeface="微软雅黑" pitchFamily="34" charset="-122"/>
                <a:ea typeface="微软雅黑" pitchFamily="34" charset="-122"/>
              </a:rPr>
              <a:t>服装业态分类及特性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服装业态分类及特性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158" y="1000108"/>
            <a:ext cx="8363272" cy="4752528"/>
          </a:xfrm>
        </p:spPr>
        <p:txBody>
          <a:bodyPr/>
          <a:lstStyle/>
          <a:p>
            <a:r>
              <a:rPr lang="zh-CN" altLang="en-US" b="1" dirty="0" smtClean="0"/>
              <a:t>大淑女装特征</a:t>
            </a:r>
            <a:endParaRPr lang="en-US" altLang="zh-CN" b="1" u="sng" dirty="0" smtClean="0"/>
          </a:p>
          <a:p>
            <a:pPr>
              <a:buFont typeface="微软雅黑" pitchFamily="34" charset="-122"/>
              <a:buChar char="〄"/>
            </a:pPr>
            <a:r>
              <a:rPr lang="zh-CN" altLang="en-US" dirty="0" smtClean="0"/>
              <a:t>  满足成熟女性购买需求</a:t>
            </a:r>
            <a:endParaRPr lang="en-US" altLang="zh-CN" dirty="0" smtClean="0"/>
          </a:p>
          <a:p>
            <a:pPr>
              <a:buFont typeface="微软雅黑" pitchFamily="34" charset="-122"/>
              <a:buChar char="〄"/>
            </a:pPr>
            <a:r>
              <a:rPr lang="en-US" altLang="zh-CN" dirty="0" smtClean="0"/>
              <a:t>   </a:t>
            </a:r>
            <a:r>
              <a:rPr lang="zh-CN" altLang="en-US" dirty="0" smtClean="0"/>
              <a:t>单笔消费金额高</a:t>
            </a:r>
            <a:endParaRPr lang="en-US" altLang="zh-CN" dirty="0" smtClean="0"/>
          </a:p>
          <a:p>
            <a:pPr>
              <a:buFont typeface="微软雅黑" pitchFamily="34" charset="-122"/>
              <a:buChar char="〄"/>
            </a:pPr>
            <a:r>
              <a:rPr lang="en-US" altLang="zh-CN" dirty="0" smtClean="0"/>
              <a:t>   </a:t>
            </a:r>
            <a:r>
              <a:rPr lang="zh-CN" altLang="en-US" dirty="0" smtClean="0"/>
              <a:t>对价格带不敏感</a:t>
            </a:r>
            <a:endParaRPr lang="en-US" altLang="zh-CN" dirty="0" smtClean="0"/>
          </a:p>
          <a:p>
            <a:pPr>
              <a:buFont typeface="微软雅黑" pitchFamily="34" charset="-122"/>
              <a:buChar char="〄"/>
            </a:pPr>
            <a:r>
              <a:rPr lang="en-US" altLang="zh-CN" dirty="0" smtClean="0"/>
              <a:t>   </a:t>
            </a:r>
            <a:r>
              <a:rPr lang="zh-CN" altLang="en-US" dirty="0" smtClean="0"/>
              <a:t>到店频率低但对品牌忠诚度高</a:t>
            </a:r>
            <a:endParaRPr lang="en-US" altLang="zh-CN" dirty="0" smtClean="0"/>
          </a:p>
          <a:p>
            <a:pPr>
              <a:buFont typeface="微软雅黑" pitchFamily="34" charset="-122"/>
              <a:buChar char="〄"/>
            </a:pPr>
            <a:r>
              <a:rPr lang="en-US" altLang="zh-CN" dirty="0" smtClean="0"/>
              <a:t>   </a:t>
            </a:r>
            <a:r>
              <a:rPr lang="zh-CN" altLang="en-US" dirty="0" smtClean="0"/>
              <a:t>男装的代替选购者</a:t>
            </a:r>
            <a:endParaRPr lang="en-US" altLang="zh-CN" dirty="0" smtClean="0"/>
          </a:p>
          <a:p>
            <a:pPr>
              <a:buFont typeface="微软雅黑" pitchFamily="34" charset="-122"/>
              <a:buChar char="〄"/>
            </a:pPr>
            <a:r>
              <a:rPr lang="en-US" altLang="zh-CN" dirty="0" smtClean="0"/>
              <a:t>   </a:t>
            </a:r>
            <a:r>
              <a:rPr lang="zh-CN" altLang="en-US" dirty="0" smtClean="0"/>
              <a:t>家庭中的主力消费人群</a:t>
            </a:r>
            <a:endParaRPr lang="en-US" altLang="zh-CN" dirty="0" smtClean="0"/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灯片编号占位符 2"/>
          <p:cNvSpPr txBox="1">
            <a:spLocks noGrp="1" noChangeArrowheads="1"/>
          </p:cNvSpPr>
          <p:nvPr/>
        </p:nvSpPr>
        <p:spPr bwMode="auto">
          <a:xfrm>
            <a:off x="7885113" y="404813"/>
            <a:ext cx="105251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r">
              <a:lnSpc>
                <a:spcPct val="100000"/>
              </a:lnSpc>
              <a:defRPr/>
            </a:pPr>
            <a:endParaRPr lang="en-US" sz="2400" dirty="0">
              <a:solidFill>
                <a:schemeClr val="bg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63" name="AutoShape 4"/>
          <p:cNvSpPr>
            <a:spLocks noChangeArrowheads="1"/>
          </p:cNvSpPr>
          <p:nvPr/>
        </p:nvSpPr>
        <p:spPr bwMode="auto">
          <a:xfrm rot="16200000">
            <a:off x="3963192" y="2394734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4" name="AutoShape 5"/>
          <p:cNvSpPr>
            <a:spLocks noChangeArrowheads="1"/>
          </p:cNvSpPr>
          <p:nvPr/>
        </p:nvSpPr>
        <p:spPr bwMode="auto">
          <a:xfrm rot="4472714">
            <a:off x="4536227" y="4843923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5" name="AutoShape 6"/>
          <p:cNvSpPr>
            <a:spLocks noChangeArrowheads="1"/>
          </p:cNvSpPr>
          <p:nvPr/>
        </p:nvSpPr>
        <p:spPr bwMode="auto">
          <a:xfrm rot="13475974">
            <a:off x="3202054" y="2736813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6" name="AutoShape 7"/>
          <p:cNvSpPr>
            <a:spLocks noChangeArrowheads="1"/>
          </p:cNvSpPr>
          <p:nvPr/>
        </p:nvSpPr>
        <p:spPr bwMode="auto">
          <a:xfrm rot="7535209">
            <a:off x="3358357" y="4806156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7" name="AutoShape 8"/>
          <p:cNvSpPr>
            <a:spLocks noChangeArrowheads="1"/>
          </p:cNvSpPr>
          <p:nvPr/>
        </p:nvSpPr>
        <p:spPr bwMode="auto">
          <a:xfrm rot="1519111">
            <a:off x="5238674" y="4156011"/>
            <a:ext cx="792163" cy="288925"/>
          </a:xfrm>
          <a:prstGeom prst="rightArrow">
            <a:avLst>
              <a:gd name="adj1" fmla="val 35167"/>
              <a:gd name="adj2" fmla="val 111029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8" name="AutoShape 9"/>
          <p:cNvSpPr>
            <a:spLocks noChangeArrowheads="1"/>
          </p:cNvSpPr>
          <p:nvPr/>
        </p:nvSpPr>
        <p:spPr bwMode="auto">
          <a:xfrm rot="10800000">
            <a:off x="2784475" y="3797300"/>
            <a:ext cx="863600" cy="288925"/>
          </a:xfrm>
          <a:prstGeom prst="rightArrow">
            <a:avLst>
              <a:gd name="adj1" fmla="val 35167"/>
              <a:gd name="adj2" fmla="val 121041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69" name="Oval 10"/>
          <p:cNvSpPr>
            <a:spLocks noChangeArrowheads="1"/>
          </p:cNvSpPr>
          <p:nvPr/>
        </p:nvSpPr>
        <p:spPr bwMode="auto">
          <a:xfrm>
            <a:off x="2500298" y="1857364"/>
            <a:ext cx="3743325" cy="3744912"/>
          </a:xfrm>
          <a:prstGeom prst="ellips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2928926" y="2214554"/>
            <a:ext cx="360363" cy="360362"/>
            <a:chOff x="0" y="0"/>
            <a:chExt cx="227" cy="227"/>
          </a:xfrm>
        </p:grpSpPr>
        <p:sp>
          <p:nvSpPr>
            <p:cNvPr id="15403" name="Oval 12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4" name="Oval 13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2322513" y="3749675"/>
            <a:ext cx="360362" cy="360363"/>
            <a:chOff x="0" y="0"/>
            <a:chExt cx="227" cy="227"/>
          </a:xfrm>
        </p:grpSpPr>
        <p:sp>
          <p:nvSpPr>
            <p:cNvPr id="15401" name="Oval 15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2" name="Oval 16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16"/>
          <p:cNvGrpSpPr>
            <a:grpSpLocks/>
          </p:cNvGrpSpPr>
          <p:nvPr/>
        </p:nvGrpSpPr>
        <p:grpSpPr bwMode="auto">
          <a:xfrm>
            <a:off x="3214678" y="5214950"/>
            <a:ext cx="360362" cy="360363"/>
            <a:chOff x="0" y="0"/>
            <a:chExt cx="227" cy="227"/>
          </a:xfrm>
        </p:grpSpPr>
        <p:sp>
          <p:nvSpPr>
            <p:cNvPr id="15399" name="Oval 18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400" name="Oval 19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4143372" y="1714488"/>
            <a:ext cx="360362" cy="360363"/>
            <a:chOff x="0" y="0"/>
            <a:chExt cx="227" cy="227"/>
          </a:xfrm>
        </p:grpSpPr>
        <p:sp>
          <p:nvSpPr>
            <p:cNvPr id="15397" name="Oval 21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8" name="Oval 22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5929322" y="4429132"/>
            <a:ext cx="360362" cy="360363"/>
            <a:chOff x="0" y="0"/>
            <a:chExt cx="227" cy="227"/>
          </a:xfrm>
        </p:grpSpPr>
        <p:sp>
          <p:nvSpPr>
            <p:cNvPr id="15395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6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Group 25"/>
          <p:cNvGrpSpPr>
            <a:grpSpLocks/>
          </p:cNvGrpSpPr>
          <p:nvPr/>
        </p:nvGrpSpPr>
        <p:grpSpPr bwMode="auto">
          <a:xfrm>
            <a:off x="4857752" y="5357826"/>
            <a:ext cx="360363" cy="360363"/>
            <a:chOff x="0" y="0"/>
            <a:chExt cx="227" cy="227"/>
          </a:xfrm>
        </p:grpSpPr>
        <p:sp>
          <p:nvSpPr>
            <p:cNvPr id="15393" name="Oval 27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15394" name="Oval 28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16412" name="Oval 29"/>
          <p:cNvSpPr>
            <a:spLocks noChangeArrowheads="1"/>
          </p:cNvSpPr>
          <p:nvPr/>
        </p:nvSpPr>
        <p:spPr bwMode="auto">
          <a:xfrm>
            <a:off x="3462338" y="2987675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FFFFFF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7" name="Oval 30"/>
          <p:cNvSpPr>
            <a:spLocks noChangeArrowheads="1"/>
          </p:cNvSpPr>
          <p:nvPr/>
        </p:nvSpPr>
        <p:spPr bwMode="auto">
          <a:xfrm>
            <a:off x="3428992" y="2857496"/>
            <a:ext cx="1944687" cy="1944688"/>
          </a:xfrm>
          <a:prstGeom prst="ellipse">
            <a:avLst/>
          </a:prstGeom>
          <a:gradFill rotWithShape="1">
            <a:gsLst>
              <a:gs pos="0">
                <a:schemeClr val="hlink">
                  <a:alpha val="31998"/>
                </a:schemeClr>
              </a:gs>
              <a:gs pos="100000">
                <a:srgbClr val="652626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6414" name="Oval 31"/>
          <p:cNvSpPr>
            <a:spLocks noChangeArrowheads="1"/>
          </p:cNvSpPr>
          <p:nvPr/>
        </p:nvSpPr>
        <p:spPr bwMode="auto">
          <a:xfrm>
            <a:off x="3589338" y="3114675"/>
            <a:ext cx="1690687" cy="1690688"/>
          </a:xfrm>
          <a:prstGeom prst="ellipse">
            <a:avLst/>
          </a:prstGeom>
          <a:gradFill rotWithShape="1">
            <a:gsLst>
              <a:gs pos="0">
                <a:schemeClr val="hlink"/>
              </a:gs>
              <a:gs pos="50000">
                <a:srgbClr val="772D2D"/>
              </a:gs>
              <a:gs pos="100000">
                <a:schemeClr val="hlink"/>
              </a:gs>
            </a:gsLst>
            <a:lin ang="27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  <a:defRPr/>
            </a:pPr>
            <a:endParaRPr lang="zh-CN" altLang="en-US" b="0">
              <a:solidFill>
                <a:schemeClr val="tx1"/>
              </a:solidFill>
              <a:latin typeface="Arial" pitchFamily="34" charset="0"/>
              <a:ea typeface="宋体" pitchFamily="2" charset="-122"/>
              <a:sym typeface="Arial" pitchFamily="34" charset="0"/>
            </a:endParaRPr>
          </a:p>
        </p:txBody>
      </p:sp>
      <p:sp>
        <p:nvSpPr>
          <p:cNvPr id="15379" name="Oval 32"/>
          <p:cNvSpPr>
            <a:spLocks noChangeArrowheads="1"/>
          </p:cNvSpPr>
          <p:nvPr/>
        </p:nvSpPr>
        <p:spPr bwMode="auto">
          <a:xfrm>
            <a:off x="3500430" y="3071810"/>
            <a:ext cx="1690688" cy="1690687"/>
          </a:xfrm>
          <a:prstGeom prst="ellipse">
            <a:avLst/>
          </a:prstGeom>
          <a:gradFill rotWithShape="1">
            <a:gsLst>
              <a:gs pos="0">
                <a:srgbClr val="8B3535"/>
              </a:gs>
              <a:gs pos="100000">
                <a:schemeClr val="hlink">
                  <a:alpha val="0"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0" name="Oval 33"/>
          <p:cNvSpPr>
            <a:spLocks noChangeArrowheads="1"/>
          </p:cNvSpPr>
          <p:nvPr/>
        </p:nvSpPr>
        <p:spPr bwMode="auto">
          <a:xfrm>
            <a:off x="3673475" y="3198813"/>
            <a:ext cx="1522413" cy="1522412"/>
          </a:xfrm>
          <a:prstGeom prst="ellipse">
            <a:avLst/>
          </a:prstGeom>
          <a:solidFill>
            <a:srgbClr val="333333"/>
          </a:solidFill>
          <a:ln w="9525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1" name="Oval 34"/>
          <p:cNvSpPr>
            <a:spLocks noChangeArrowheads="1"/>
          </p:cNvSpPr>
          <p:nvPr/>
        </p:nvSpPr>
        <p:spPr bwMode="auto">
          <a:xfrm>
            <a:off x="3695700" y="3217863"/>
            <a:ext cx="1471613" cy="1473200"/>
          </a:xfrm>
          <a:prstGeom prst="ellipse">
            <a:avLst/>
          </a:prstGeom>
          <a:gradFill rotWithShape="1">
            <a:gsLst>
              <a:gs pos="0">
                <a:srgbClr val="636869"/>
              </a:gs>
              <a:gs pos="100000">
                <a:srgbClr val="D6E1E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2" name="Oval 35"/>
          <p:cNvSpPr>
            <a:spLocks noChangeArrowheads="1"/>
          </p:cNvSpPr>
          <p:nvPr/>
        </p:nvSpPr>
        <p:spPr bwMode="auto">
          <a:xfrm>
            <a:off x="3714744" y="3071810"/>
            <a:ext cx="1438275" cy="1435100"/>
          </a:xfrm>
          <a:prstGeom prst="ellipse">
            <a:avLst/>
          </a:prstGeom>
          <a:gradFill rotWithShape="1">
            <a:gsLst>
              <a:gs pos="0">
                <a:srgbClr val="D6E1E2">
                  <a:alpha val="0"/>
                </a:srgbClr>
              </a:gs>
              <a:gs pos="100000">
                <a:srgbClr val="F1F5F5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3" name="Oval 36"/>
          <p:cNvSpPr>
            <a:spLocks noChangeArrowheads="1"/>
          </p:cNvSpPr>
          <p:nvPr/>
        </p:nvSpPr>
        <p:spPr bwMode="auto">
          <a:xfrm>
            <a:off x="3729038" y="3241675"/>
            <a:ext cx="1366837" cy="1341438"/>
          </a:xfrm>
          <a:prstGeom prst="ellipse">
            <a:avLst/>
          </a:prstGeom>
          <a:gradFill rotWithShape="1">
            <a:gsLst>
              <a:gs pos="0">
                <a:srgbClr val="AAB2B3"/>
              </a:gs>
              <a:gs pos="100000">
                <a:srgbClr val="D6E1E2">
                  <a:alpha val="4800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4" name="Oval 37"/>
          <p:cNvSpPr>
            <a:spLocks noChangeArrowheads="1"/>
          </p:cNvSpPr>
          <p:nvPr/>
        </p:nvSpPr>
        <p:spPr bwMode="auto">
          <a:xfrm>
            <a:off x="3786182" y="3214686"/>
            <a:ext cx="1214438" cy="1090612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D6E1E2">
                  <a:alpha val="37999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eaVert"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15385" name="Text Box 38"/>
          <p:cNvSpPr txBox="1">
            <a:spLocks noChangeArrowheads="1"/>
          </p:cNvSpPr>
          <p:nvPr/>
        </p:nvSpPr>
        <p:spPr bwMode="auto">
          <a:xfrm>
            <a:off x="3714744" y="3500438"/>
            <a:ext cx="135731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100000"/>
              </a:lnSpc>
            </a:pPr>
            <a:r>
              <a:rPr lang="zh-CN" altLang="en-US" sz="2400" b="1" dirty="0" smtClean="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</a:rPr>
              <a:t>连带销售品类</a:t>
            </a:r>
            <a:endParaRPr lang="zh-CN" altLang="en-US" sz="2400" b="1" dirty="0">
              <a:solidFill>
                <a:schemeClr val="tx1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00000"/>
              </a:lnSpc>
            </a:pPr>
            <a:endParaRPr lang="en-US" altLang="zh-CN" sz="2400" dirty="0"/>
          </a:p>
        </p:txBody>
      </p:sp>
      <p:sp>
        <p:nvSpPr>
          <p:cNvPr id="15390" name="Text Box 43"/>
          <p:cNvSpPr txBox="1">
            <a:spLocks noChangeArrowheads="1"/>
          </p:cNvSpPr>
          <p:nvPr/>
        </p:nvSpPr>
        <p:spPr bwMode="auto">
          <a:xfrm>
            <a:off x="250825" y="3429000"/>
            <a:ext cx="1981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endParaRPr lang="zh-CN" altLang="en-US" sz="2000" dirty="0">
              <a:solidFill>
                <a:srgbClr val="660066"/>
              </a:solidFill>
              <a:latin typeface="楷体" pitchFamily="49" charset="-122"/>
              <a:ea typeface="楷体" pitchFamily="49" charset="-122"/>
            </a:endParaRPr>
          </a:p>
          <a:p>
            <a:pPr algn="r">
              <a:lnSpc>
                <a:spcPct val="100000"/>
              </a:lnSpc>
            </a:pPr>
            <a:endParaRPr lang="en-US" altLang="zh-CN" sz="2000" dirty="0">
              <a:solidFill>
                <a:srgbClr val="660066"/>
              </a:solidFill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1642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85720" y="428604"/>
            <a:ext cx="8177213" cy="719137"/>
          </a:xfrm>
          <a:prstGeom prst="rect">
            <a:avLst/>
          </a:prstGeom>
        </p:spPr>
        <p:txBody>
          <a:bodyPr/>
          <a:lstStyle/>
          <a:p>
            <a:pPr algn="l" eaLnBrk="1" hangingPunct="1">
              <a:defRPr/>
            </a:pP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服装业态分类</a:t>
            </a:r>
            <a:r>
              <a:rPr lang="en-US" altLang="zh-CN" sz="32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—</a:t>
            </a:r>
            <a:r>
              <a:rPr lang="zh-CN" altLang="en-US" sz="2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rPr>
              <a:t>大淑女装</a:t>
            </a:r>
            <a:endParaRPr lang="zh-CN" altLang="en-US" sz="28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pSp>
        <p:nvGrpSpPr>
          <p:cNvPr id="45" name="Group 22"/>
          <p:cNvGrpSpPr>
            <a:grpSpLocks/>
          </p:cNvGrpSpPr>
          <p:nvPr/>
        </p:nvGrpSpPr>
        <p:grpSpPr bwMode="auto">
          <a:xfrm>
            <a:off x="5357818" y="2071678"/>
            <a:ext cx="360362" cy="360363"/>
            <a:chOff x="0" y="0"/>
            <a:chExt cx="227" cy="227"/>
          </a:xfrm>
        </p:grpSpPr>
        <p:sp>
          <p:nvSpPr>
            <p:cNvPr id="46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47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grpSp>
        <p:nvGrpSpPr>
          <p:cNvPr id="48" name="Group 22"/>
          <p:cNvGrpSpPr>
            <a:grpSpLocks/>
          </p:cNvGrpSpPr>
          <p:nvPr/>
        </p:nvGrpSpPr>
        <p:grpSpPr bwMode="auto">
          <a:xfrm>
            <a:off x="6072198" y="3143248"/>
            <a:ext cx="360362" cy="360363"/>
            <a:chOff x="0" y="0"/>
            <a:chExt cx="227" cy="227"/>
          </a:xfrm>
        </p:grpSpPr>
        <p:sp>
          <p:nvSpPr>
            <p:cNvPr id="49" name="Oval 24"/>
            <p:cNvSpPr>
              <a:spLocks noChangeArrowheads="1"/>
            </p:cNvSpPr>
            <p:nvPr/>
          </p:nvSpPr>
          <p:spPr bwMode="auto">
            <a:xfrm>
              <a:off x="0" y="0"/>
              <a:ext cx="227" cy="227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  <p:sp>
          <p:nvSpPr>
            <p:cNvPr id="50" name="Oval 25"/>
            <p:cNvSpPr>
              <a:spLocks noChangeArrowheads="1"/>
            </p:cNvSpPr>
            <p:nvPr/>
          </p:nvSpPr>
          <p:spPr bwMode="auto">
            <a:xfrm>
              <a:off x="10" y="19"/>
              <a:ext cx="141" cy="142"/>
            </a:xfrm>
            <a:prstGeom prst="ellipse">
              <a:avLst/>
            </a:prstGeom>
            <a:gradFill rotWithShape="1">
              <a:gsLst>
                <a:gs pos="0">
                  <a:srgbClr val="E4EEE4"/>
                </a:gs>
                <a:gs pos="100000">
                  <a:schemeClr val="accent2">
                    <a:alpha val="0"/>
                  </a:scheme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zh-CN" altLang="en-US" b="0">
                <a:solidFill>
                  <a:schemeClr val="tx1"/>
                </a:solidFill>
              </a:endParaRPr>
            </a:p>
          </p:txBody>
        </p:sp>
      </p:grpSp>
      <p:sp>
        <p:nvSpPr>
          <p:cNvPr id="51" name="AutoShape 4"/>
          <p:cNvSpPr>
            <a:spLocks noChangeArrowheads="1"/>
          </p:cNvSpPr>
          <p:nvPr/>
        </p:nvSpPr>
        <p:spPr bwMode="auto">
          <a:xfrm rot="18479603">
            <a:off x="4747897" y="2542600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52" name="AutoShape 4"/>
          <p:cNvSpPr>
            <a:spLocks noChangeArrowheads="1"/>
          </p:cNvSpPr>
          <p:nvPr/>
        </p:nvSpPr>
        <p:spPr bwMode="auto">
          <a:xfrm rot="20707444">
            <a:off x="5302627" y="3339822"/>
            <a:ext cx="792162" cy="288925"/>
          </a:xfrm>
          <a:prstGeom prst="rightArrow">
            <a:avLst>
              <a:gd name="adj1" fmla="val 35167"/>
              <a:gd name="adj2" fmla="val 111028"/>
            </a:avLst>
          </a:prstGeom>
          <a:gradFill rotWithShape="1">
            <a:gsLst>
              <a:gs pos="0">
                <a:srgbClr val="659169">
                  <a:alpha val="0"/>
                </a:srgbClr>
              </a:gs>
              <a:gs pos="100000">
                <a:schemeClr val="accent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zh-CN" altLang="en-US" b="0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786182" y="1214422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男装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572132" y="1785926"/>
            <a:ext cx="11430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珠宝类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429388" y="3071810"/>
            <a:ext cx="1500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齿科维护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215074" y="4500570"/>
            <a:ext cx="1571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家庭用品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5214942" y="5357826"/>
            <a:ext cx="16430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儿童教育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2500298" y="5429264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女包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428728" y="3714752"/>
            <a:ext cx="1000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女鞋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500166" y="1928802"/>
            <a:ext cx="13573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b="1" dirty="0" smtClean="0">
                <a:solidFill>
                  <a:srgbClr val="800080"/>
                </a:solidFill>
                <a:latin typeface="微软雅黑" pitchFamily="34" charset="-122"/>
                <a:ea typeface="微软雅黑" pitchFamily="34" charset="-122"/>
              </a:rPr>
              <a:t>化妆品</a:t>
            </a:r>
            <a:endParaRPr lang="zh-CN" altLang="en-US" sz="2400" b="1" dirty="0">
              <a:solidFill>
                <a:srgbClr val="80008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cxnSp>
        <p:nvCxnSpPr>
          <p:cNvPr id="63" name="直接连接符 62"/>
          <p:cNvCxnSpPr/>
          <p:nvPr/>
        </p:nvCxnSpPr>
        <p:spPr bwMode="auto">
          <a:xfrm>
            <a:off x="285715" y="1071546"/>
            <a:ext cx="5786483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服装业态分类及特性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85720" y="1214422"/>
            <a:ext cx="8496944" cy="4525963"/>
          </a:xfrm>
        </p:spPr>
        <p:txBody>
          <a:bodyPr/>
          <a:lstStyle/>
          <a:p>
            <a:r>
              <a:rPr lang="zh-CN" altLang="en-US" b="1" dirty="0" smtClean="0"/>
              <a:t>少淑女装特征</a:t>
            </a:r>
            <a:endParaRPr lang="en-US" altLang="zh-CN" b="1" dirty="0" smtClean="0"/>
          </a:p>
          <a:p>
            <a:pPr>
              <a:buFont typeface="微软雅黑" pitchFamily="34" charset="-122"/>
              <a:buChar char="♂"/>
            </a:pPr>
            <a:r>
              <a:rPr lang="zh-CN" altLang="en-US" dirty="0" smtClean="0"/>
              <a:t> 满足小白领</a:t>
            </a:r>
            <a:r>
              <a:rPr lang="en-US" altLang="zh-CN" dirty="0" smtClean="0"/>
              <a:t>,</a:t>
            </a:r>
            <a:r>
              <a:rPr lang="zh-CN" altLang="en-US" dirty="0" smtClean="0"/>
              <a:t>粉领的消费需求</a:t>
            </a:r>
            <a:endParaRPr lang="en-US" altLang="zh-CN" dirty="0" smtClean="0"/>
          </a:p>
          <a:p>
            <a:pPr>
              <a:buFont typeface="微软雅黑" pitchFamily="34" charset="-122"/>
              <a:buChar char="♂"/>
            </a:pPr>
            <a:r>
              <a:rPr lang="en-US" altLang="zh-CN" dirty="0" smtClean="0"/>
              <a:t> </a:t>
            </a:r>
            <a:r>
              <a:rPr lang="zh-CN" altLang="en-US" dirty="0" smtClean="0"/>
              <a:t>对产品的设计及搭配有要求</a:t>
            </a:r>
            <a:endParaRPr lang="en-US" altLang="zh-CN" dirty="0" smtClean="0"/>
          </a:p>
          <a:p>
            <a:pPr>
              <a:buFont typeface="微软雅黑" pitchFamily="34" charset="-122"/>
              <a:buChar char="♂"/>
            </a:pPr>
            <a:r>
              <a:rPr lang="en-US" altLang="zh-CN" dirty="0" smtClean="0"/>
              <a:t> </a:t>
            </a:r>
            <a:r>
              <a:rPr lang="zh-CN" altLang="en-US" dirty="0" smtClean="0"/>
              <a:t>成套销售能力较强</a:t>
            </a:r>
            <a:endParaRPr lang="en-US" altLang="zh-CN" dirty="0" smtClean="0"/>
          </a:p>
          <a:p>
            <a:pPr>
              <a:buFont typeface="微软雅黑" pitchFamily="34" charset="-122"/>
              <a:buChar char="♂"/>
            </a:pPr>
            <a:r>
              <a:rPr lang="en-US" altLang="zh-CN" dirty="0" smtClean="0"/>
              <a:t> </a:t>
            </a:r>
            <a:r>
              <a:rPr lang="zh-CN" altLang="en-US" dirty="0" smtClean="0"/>
              <a:t>关注时尚潮流风向</a:t>
            </a:r>
            <a:endParaRPr lang="en-US" altLang="zh-CN" dirty="0" smtClean="0"/>
          </a:p>
          <a:p>
            <a:pPr>
              <a:buFont typeface="微软雅黑" pitchFamily="34" charset="-122"/>
              <a:buChar char="♂"/>
            </a:pPr>
            <a:r>
              <a:rPr lang="en-US" altLang="zh-CN" dirty="0" smtClean="0"/>
              <a:t>  </a:t>
            </a:r>
            <a:r>
              <a:rPr lang="zh-CN" altLang="en-US" dirty="0" smtClean="0"/>
              <a:t>对购物场所的忠诚度较高</a:t>
            </a:r>
            <a:endParaRPr lang="en-US" altLang="zh-CN" dirty="0" smtClean="0"/>
          </a:p>
        </p:txBody>
      </p:sp>
    </p:spTree>
  </p:cSld>
  <p:clrMapOvr>
    <a:masterClrMapping/>
  </p:clrMapOvr>
  <p:transition xmlns:p14="http://schemas.microsoft.com/office/powerpoint/2010/main"/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默认设计模板">
  <a:themeElements>
    <a:clrScheme name="自定义 16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262699"/>
      </a:hlink>
      <a:folHlink>
        <a:srgbClr val="262699"/>
      </a:folHlink>
    </a:clrScheme>
    <a:fontScheme name="默认设计模板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blipFill dpi="0" rotWithShape="1">
          <a:blip xmlns:r="http://schemas.openxmlformats.org/officeDocument/2006/relationships" r:embed="rId1" cstate="print"/>
          <a:srcRect/>
          <a:stretch>
            <a:fillRect/>
          </a:stretch>
        </a:blipFill>
        <a:ln w="9525">
          <a:solidFill>
            <a:schemeClr val="tx1"/>
          </a:solidFill>
          <a:miter lim="800000"/>
          <a:headEnd/>
          <a:tailEnd/>
        </a:ln>
      </a:spPr>
      <a:bodyPr/>
      <a:lstStyle>
        <a:defPPr>
          <a:defRPr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_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5089</TotalTime>
  <Words>327</Words>
  <Application>Microsoft Macintosh PowerPoint</Application>
  <PresentationFormat>全屏显示(4:3)</PresentationFormat>
  <Paragraphs>153</Paragraphs>
  <Slides>19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5</vt:i4>
      </vt:variant>
      <vt:variant>
        <vt:lpstr>幻灯片标题</vt:lpstr>
      </vt:variant>
      <vt:variant>
        <vt:i4>19</vt:i4>
      </vt:variant>
    </vt:vector>
  </HeadingPairs>
  <TitlesOfParts>
    <vt:vector size="24" baseType="lpstr">
      <vt:lpstr>自定义设计方案</vt:lpstr>
      <vt:lpstr>1_自定义设计方案</vt:lpstr>
      <vt:lpstr>默认设计模板</vt:lpstr>
      <vt:lpstr>3_自定义设计方案</vt:lpstr>
      <vt:lpstr>2_自定义设计方案</vt:lpstr>
      <vt:lpstr>联 动 销 售</vt:lpstr>
      <vt:lpstr>PowerPoint 演示文稿</vt:lpstr>
      <vt:lpstr>百货公司业种配置</vt:lpstr>
      <vt:lpstr>PowerPoint 演示文稿</vt:lpstr>
      <vt:lpstr>PowerPoint 演示文稿</vt:lpstr>
      <vt:lpstr>服装业态分类及特性</vt:lpstr>
      <vt:lpstr>服装业态分类及特性</vt:lpstr>
      <vt:lpstr>服装业态分类—大淑女装</vt:lpstr>
      <vt:lpstr>服装业态分类及特性</vt:lpstr>
      <vt:lpstr>服装业态分类—少淑女装</vt:lpstr>
      <vt:lpstr>服装业态分类及特性</vt:lpstr>
      <vt:lpstr>服装业态分类—少女装</vt:lpstr>
      <vt:lpstr>服装业态分类及特性</vt:lpstr>
      <vt:lpstr>服装业态分类—设计师风格</vt:lpstr>
      <vt:lpstr>服装业态分类及特性</vt:lpstr>
      <vt:lpstr>服装业态分类—潮流及牛仔类</vt:lpstr>
      <vt:lpstr>服装业态分类及特性</vt:lpstr>
      <vt:lpstr>服装业态分类—男装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air apple</cp:lastModifiedBy>
  <cp:revision>296</cp:revision>
  <dcterms:created xsi:type="dcterms:W3CDTF">2012-05-04T06:42:36Z</dcterms:created>
  <dcterms:modified xsi:type="dcterms:W3CDTF">2013-10-30T22:03:51Z</dcterms:modified>
</cp:coreProperties>
</file>