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60" r:id="rId4"/>
    <p:sldId id="265" r:id="rId5"/>
    <p:sldId id="266" r:id="rId6"/>
    <p:sldId id="264" r:id="rId7"/>
    <p:sldId id="263" r:id="rId8"/>
    <p:sldId id="262" r:id="rId9"/>
    <p:sldId id="268" r:id="rId10"/>
    <p:sldId id="269" r:id="rId11"/>
    <p:sldId id="270" r:id="rId12"/>
    <p:sldId id="271" r:id="rId13"/>
    <p:sldId id="272" r:id="rId14"/>
    <p:sldId id="273" r:id="rId15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1" autoAdjust="0"/>
    <p:restoredTop sz="94635" autoAdjust="0"/>
  </p:normalViewPr>
  <p:slideViewPr>
    <p:cSldViewPr>
      <p:cViewPr varScale="1">
        <p:scale>
          <a:sx n="84" d="100"/>
          <a:sy n="84" d="100"/>
        </p:scale>
        <p:origin x="-1554" y="-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2014-07-31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2014-07-31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2014-07-31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2014-07-31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2014-07-31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2014-07-31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2014-07-31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2014-07-31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2014-07-31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2014-07-31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2014-07-31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820CF-B880-4189-942D-D702A7CBA730}" type="datetimeFigureOut">
              <a:rPr lang="zh-CN" altLang="en-US" smtClean="0"/>
              <a:pPr/>
              <a:t>2014-07-31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CN" altLang="en-US"/>
          </a:p>
        </p:txBody>
      </p:sp>
      <p:graphicFrame>
        <p:nvGraphicFramePr>
          <p:cNvPr id="4" name="Group 723"/>
          <p:cNvGraphicFramePr>
            <a:graphicFrameLocks noGrp="1"/>
          </p:cNvGraphicFramePr>
          <p:nvPr/>
        </p:nvGraphicFramePr>
        <p:xfrm>
          <a:off x="285720" y="428604"/>
          <a:ext cx="8572561" cy="6000798"/>
        </p:xfrm>
        <a:graphic>
          <a:graphicData uri="http://schemas.openxmlformats.org/drawingml/2006/table">
            <a:tbl>
              <a:tblPr/>
              <a:tblGrid>
                <a:gridCol w="491674"/>
                <a:gridCol w="654962"/>
                <a:gridCol w="1266380"/>
                <a:gridCol w="217716"/>
                <a:gridCol w="217716"/>
                <a:gridCol w="215901"/>
                <a:gridCol w="217716"/>
                <a:gridCol w="217716"/>
                <a:gridCol w="215902"/>
                <a:gridCol w="217716"/>
                <a:gridCol w="215901"/>
                <a:gridCol w="217716"/>
                <a:gridCol w="406403"/>
                <a:gridCol w="215902"/>
                <a:gridCol w="217716"/>
                <a:gridCol w="217716"/>
                <a:gridCol w="215901"/>
                <a:gridCol w="217716"/>
                <a:gridCol w="215902"/>
                <a:gridCol w="217716"/>
                <a:gridCol w="217716"/>
                <a:gridCol w="215901"/>
                <a:gridCol w="217716"/>
                <a:gridCol w="215902"/>
                <a:gridCol w="217716"/>
                <a:gridCol w="217716"/>
                <a:gridCol w="215901"/>
                <a:gridCol w="762005"/>
              </a:tblGrid>
              <a:tr h="403606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8243" marR="8243" marT="8243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8243" marR="8243" marT="8243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8243" marR="8243" marT="8243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charset="-122"/>
                          <a:ea typeface="宋体" charset="-122"/>
                        </a:rPr>
                        <a:t>上市时间</a:t>
                      </a:r>
                    </a:p>
                  </a:txBody>
                  <a:tcPr marL="8243" marR="8243" marT="8243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8D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8243" marR="8243" marT="8243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8243" marR="8243" marT="8243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8243" marR="8243" marT="8243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8243" marR="8243" marT="8243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8243" marR="8243" marT="8243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8243" marR="8243" marT="8243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8243" marR="8243" marT="8243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8243" marR="8243" marT="8243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8243" marR="8243" marT="8243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8D8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charset="-122"/>
                          <a:ea typeface="宋体" charset="-122"/>
                        </a:rPr>
                        <a:t>销售时间</a:t>
                      </a:r>
                    </a:p>
                  </a:txBody>
                  <a:tcPr marL="8243" marR="8243" marT="8243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7E4B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8243" marR="8243" marT="8243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8243" marR="8243" marT="8243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8243" marR="8243" marT="8243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8243" marR="8243" marT="8243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8243" marR="8243" marT="8243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8243" marR="8243" marT="8243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8243" marR="8243" marT="8243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8243" marR="8243" marT="8243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8243" marR="8243" marT="8243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8243" marR="8243" marT="8243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405511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charset="-122"/>
                          <a:ea typeface="宋体" charset="-122"/>
                        </a:rPr>
                        <a:t>大类</a:t>
                      </a:r>
                      <a:endParaRPr kumimoji="0" lang="zh-CN" altLang="en-US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marL="8243" marR="8243" marT="8243" marB="0" anchor="ctr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charset="-122"/>
                          <a:ea typeface="宋体" charset="-122"/>
                        </a:rPr>
                        <a:t>大类名称</a:t>
                      </a:r>
                      <a:endParaRPr kumimoji="0" lang="zh-CN" alt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marL="8243" marR="8243" marT="8243" marB="0" anchor="ctr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charset="-122"/>
                          <a:ea typeface="宋体" charset="-122"/>
                        </a:rPr>
                        <a:t>商品名称</a:t>
                      </a: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                                                                                                                         </a:t>
                      </a:r>
                    </a:p>
                  </a:txBody>
                  <a:tcPr marL="8243" marR="8243" marT="8243" marB="0" anchor="ctr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charset="-122"/>
                          <a:ea typeface="宋体" charset="-122"/>
                        </a:rPr>
                        <a:t>月</a:t>
                      </a:r>
                      <a:endParaRPr kumimoji="0" lang="zh-CN" alt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marL="8243" marR="8243" marT="8243" marB="0" anchor="ctr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2</a:t>
                      </a: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charset="-122"/>
                          <a:ea typeface="宋体" charset="-122"/>
                        </a:rPr>
                        <a:t>月</a:t>
                      </a:r>
                      <a:endParaRPr kumimoji="0" lang="zh-CN" alt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marL="8243" marR="8243" marT="8243" marB="0" anchor="ctr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3</a:t>
                      </a: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charset="-122"/>
                          <a:ea typeface="宋体" charset="-122"/>
                        </a:rPr>
                        <a:t>月</a:t>
                      </a:r>
                      <a:endParaRPr kumimoji="0" lang="zh-CN" alt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marL="8243" marR="8243" marT="8243" marB="0" anchor="ctr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4</a:t>
                      </a: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charset="-122"/>
                          <a:ea typeface="宋体" charset="-122"/>
                        </a:rPr>
                        <a:t>月</a:t>
                      </a:r>
                      <a:endParaRPr kumimoji="0" lang="zh-CN" alt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marL="8243" marR="8243" marT="8243" marB="0" anchor="ctr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5</a:t>
                      </a: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charset="-122"/>
                          <a:ea typeface="宋体" charset="-122"/>
                        </a:rPr>
                        <a:t>月</a:t>
                      </a:r>
                      <a:endParaRPr kumimoji="0" lang="zh-CN" alt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marL="8243" marR="8243" marT="8243" marB="0" anchor="ctr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6</a:t>
                      </a: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charset="-122"/>
                          <a:ea typeface="宋体" charset="-122"/>
                        </a:rPr>
                        <a:t>月</a:t>
                      </a:r>
                      <a:endParaRPr kumimoji="0" lang="zh-CN" alt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marL="8243" marR="8243" marT="8243" marB="0" anchor="ctr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7</a:t>
                      </a: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charset="-122"/>
                          <a:ea typeface="宋体" charset="-122"/>
                        </a:rPr>
                        <a:t>月</a:t>
                      </a:r>
                      <a:endParaRPr kumimoji="0" lang="zh-CN" alt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marL="8243" marR="8243" marT="8243" marB="0" anchor="ctr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8</a:t>
                      </a: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charset="-122"/>
                          <a:ea typeface="宋体" charset="-122"/>
                        </a:rPr>
                        <a:t>月</a:t>
                      </a:r>
                      <a:endParaRPr kumimoji="0" lang="zh-CN" alt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marL="8243" marR="8243" marT="8243" marB="0" anchor="ctr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9</a:t>
                      </a: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charset="-122"/>
                          <a:ea typeface="宋体" charset="-122"/>
                        </a:rPr>
                        <a:t>月</a:t>
                      </a:r>
                      <a:endParaRPr kumimoji="0" lang="zh-CN" alt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marL="8243" marR="8243" marT="8243" marB="0" anchor="ctr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10</a:t>
                      </a: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charset="-122"/>
                          <a:ea typeface="宋体" charset="-122"/>
                        </a:rPr>
                        <a:t>月</a:t>
                      </a:r>
                      <a:endParaRPr kumimoji="0" lang="zh-CN" alt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marL="8243" marR="8243" marT="8243" marB="0" anchor="ctr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11</a:t>
                      </a: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charset="-122"/>
                          <a:ea typeface="宋体" charset="-122"/>
                        </a:rPr>
                        <a:t>月</a:t>
                      </a:r>
                      <a:endParaRPr kumimoji="0" lang="zh-CN" alt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marL="8243" marR="8243" marT="8243" marB="0" anchor="ctr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12</a:t>
                      </a: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charset="-122"/>
                          <a:ea typeface="宋体" charset="-122"/>
                        </a:rPr>
                        <a:t>月</a:t>
                      </a:r>
                      <a:endParaRPr kumimoji="0" lang="zh-CN" alt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marL="8243" marR="8243" marT="8243" marB="0" anchor="ctr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charset="-122"/>
                          <a:ea typeface="宋体" charset="-122"/>
                        </a:rPr>
                        <a:t>月</a:t>
                      </a:r>
                      <a:endParaRPr kumimoji="0" lang="zh-CN" alt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marL="8243" marR="8243" marT="8243" marB="0" anchor="ctr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2</a:t>
                      </a: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charset="-122"/>
                          <a:ea typeface="宋体" charset="-122"/>
                        </a:rPr>
                        <a:t>月</a:t>
                      </a:r>
                      <a:endParaRPr kumimoji="0" lang="zh-CN" alt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marL="8243" marR="8243" marT="8243" marB="0" anchor="ctr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3</a:t>
                      </a: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charset="-122"/>
                          <a:ea typeface="宋体" charset="-122"/>
                        </a:rPr>
                        <a:t>月</a:t>
                      </a:r>
                      <a:endParaRPr kumimoji="0" lang="zh-CN" alt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marL="8243" marR="8243" marT="8243" marB="0" anchor="ctr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4</a:t>
                      </a: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charset="-122"/>
                          <a:ea typeface="宋体" charset="-122"/>
                        </a:rPr>
                        <a:t>月</a:t>
                      </a:r>
                      <a:endParaRPr kumimoji="0" lang="zh-CN" alt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marL="8243" marR="8243" marT="8243" marB="0" anchor="ctr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5</a:t>
                      </a: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charset="-122"/>
                          <a:ea typeface="宋体" charset="-122"/>
                        </a:rPr>
                        <a:t>月</a:t>
                      </a:r>
                      <a:endParaRPr kumimoji="0" lang="zh-CN" alt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marL="8243" marR="8243" marT="8243" marB="0" anchor="ctr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6</a:t>
                      </a: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charset="-122"/>
                          <a:ea typeface="宋体" charset="-122"/>
                        </a:rPr>
                        <a:t>月</a:t>
                      </a:r>
                      <a:endParaRPr kumimoji="0" lang="zh-CN" alt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marL="8243" marR="8243" marT="8243" marB="0" anchor="ctr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7</a:t>
                      </a: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charset="-122"/>
                          <a:ea typeface="宋体" charset="-122"/>
                        </a:rPr>
                        <a:t>月</a:t>
                      </a:r>
                      <a:endParaRPr kumimoji="0" lang="zh-CN" alt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marL="8243" marR="8243" marT="8243" marB="0" anchor="ctr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8</a:t>
                      </a: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charset="-122"/>
                          <a:ea typeface="宋体" charset="-122"/>
                        </a:rPr>
                        <a:t>月</a:t>
                      </a:r>
                      <a:endParaRPr kumimoji="0" lang="zh-CN" alt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marL="8243" marR="8243" marT="8243" marB="0" anchor="ctr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9</a:t>
                      </a: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charset="-122"/>
                          <a:ea typeface="宋体" charset="-122"/>
                        </a:rPr>
                        <a:t>月</a:t>
                      </a:r>
                      <a:endParaRPr kumimoji="0" lang="zh-CN" alt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marL="8243" marR="8243" marT="8243" marB="0" anchor="ctr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10</a:t>
                      </a: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charset="-122"/>
                          <a:ea typeface="宋体" charset="-122"/>
                        </a:rPr>
                        <a:t>月</a:t>
                      </a:r>
                      <a:endParaRPr kumimoji="0" lang="zh-CN" alt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marL="8243" marR="8243" marT="8243" marB="0" anchor="ctr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11</a:t>
                      </a: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charset="-122"/>
                          <a:ea typeface="宋体" charset="-122"/>
                        </a:rPr>
                        <a:t>月</a:t>
                      </a:r>
                      <a:endParaRPr kumimoji="0" lang="zh-CN" alt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marL="8243" marR="8243" marT="8243" marB="0" anchor="ctr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12</a:t>
                      </a: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charset="-122"/>
                          <a:ea typeface="宋体" charset="-122"/>
                        </a:rPr>
                        <a:t>月</a:t>
                      </a:r>
                      <a:endParaRPr kumimoji="0" lang="zh-CN" alt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marL="8243" marR="8243" marT="8243" marB="0" anchor="ctr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charset="-122"/>
                          <a:ea typeface="宋体" charset="-122"/>
                        </a:rPr>
                        <a:t>产地</a:t>
                      </a:r>
                      <a:endParaRPr kumimoji="0" lang="zh-CN" alt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marL="8243" marR="8243" marT="8243" marB="0" anchor="ctr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236072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3</a:t>
                      </a:r>
                    </a:p>
                  </a:txBody>
                  <a:tcPr marL="8243" marR="8243" marT="8243" marB="0" anchor="ctr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charset="-122"/>
                          <a:ea typeface="宋体" charset="-122"/>
                        </a:rPr>
                        <a:t>水果</a:t>
                      </a:r>
                      <a:endParaRPr kumimoji="0" lang="zh-CN" altLang="en-US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charset="-122"/>
                          <a:ea typeface="宋体" charset="-122"/>
                        </a:rPr>
                        <a:t>海棠果</a:t>
                      </a:r>
                      <a:endParaRPr kumimoji="0" lang="zh-CN" altLang="en-US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charset="-122"/>
                          <a:ea typeface="宋体" charset="-122"/>
                        </a:rPr>
                        <a:t>陕西</a:t>
                      </a:r>
                      <a:endParaRPr kumimoji="0" lang="zh-CN" alt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236072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3</a:t>
                      </a:r>
                    </a:p>
                  </a:txBody>
                  <a:tcPr marL="8243" marR="8243" marT="8243" marB="0" anchor="ctr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charset="-122"/>
                          <a:ea typeface="宋体" charset="-122"/>
                        </a:rPr>
                        <a:t>水果</a:t>
                      </a:r>
                      <a:endParaRPr kumimoji="0" lang="zh-CN" altLang="en-US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charset="-122"/>
                          <a:ea typeface="宋体" charset="-122"/>
                        </a:rPr>
                        <a:t>红富士</a:t>
                      </a: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(</a:t>
                      </a: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charset="-122"/>
                          <a:ea typeface="宋体" charset="-122"/>
                        </a:rPr>
                        <a:t>全红</a:t>
                      </a: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)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charset="-122"/>
                          <a:ea typeface="宋体" charset="-122"/>
                        </a:rPr>
                        <a:t>陕西</a:t>
                      </a:r>
                      <a:endParaRPr kumimoji="0" lang="zh-CN" alt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236072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3</a:t>
                      </a:r>
                    </a:p>
                  </a:txBody>
                  <a:tcPr marL="8243" marR="8243" marT="8243" marB="0" anchor="ctr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charset="-122"/>
                          <a:ea typeface="宋体" charset="-122"/>
                        </a:rPr>
                        <a:t>水果</a:t>
                      </a:r>
                      <a:endParaRPr kumimoji="0" lang="zh-CN" altLang="en-US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charset="-122"/>
                          <a:ea typeface="宋体" charset="-122"/>
                        </a:rPr>
                        <a:t>花牛苹果</a:t>
                      </a:r>
                      <a:endParaRPr kumimoji="0" lang="zh-CN" alt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charset="-122"/>
                          <a:ea typeface="宋体" charset="-122"/>
                        </a:rPr>
                        <a:t>陕西</a:t>
                      </a:r>
                      <a:endParaRPr kumimoji="0" lang="zh-CN" alt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236072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3</a:t>
                      </a:r>
                    </a:p>
                  </a:txBody>
                  <a:tcPr marL="8243" marR="8243" marT="8243" marB="0" anchor="ctr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charset="-122"/>
                          <a:ea typeface="宋体" charset="-122"/>
                        </a:rPr>
                        <a:t>水果</a:t>
                      </a:r>
                      <a:endParaRPr kumimoji="0" lang="zh-CN" altLang="en-US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charset="-122"/>
                          <a:ea typeface="宋体" charset="-122"/>
                        </a:rPr>
                        <a:t>华盛顿苹果</a:t>
                      </a:r>
                      <a:endParaRPr kumimoji="0" lang="zh-CN" altLang="en-US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charset="-122"/>
                          <a:ea typeface="宋体" charset="-122"/>
                        </a:rPr>
                        <a:t>美国加州</a:t>
                      </a:r>
                      <a:endParaRPr kumimoji="0" lang="zh-CN" alt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236072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3</a:t>
                      </a:r>
                    </a:p>
                  </a:txBody>
                  <a:tcPr marL="8243" marR="8243" marT="8243" marB="0" anchor="ctr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charset="-122"/>
                          <a:ea typeface="宋体" charset="-122"/>
                        </a:rPr>
                        <a:t>水果</a:t>
                      </a:r>
                      <a:endParaRPr kumimoji="0" lang="zh-CN" alt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charset="-122"/>
                          <a:ea typeface="宋体" charset="-122"/>
                        </a:rPr>
                        <a:t>黄金苹果</a:t>
                      </a:r>
                      <a:endParaRPr kumimoji="0" lang="zh-CN" altLang="en-US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charset="-122"/>
                          <a:ea typeface="宋体" charset="-122"/>
                        </a:rPr>
                        <a:t>山东</a:t>
                      </a:r>
                      <a:endParaRPr kumimoji="0" lang="zh-CN" alt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236072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3</a:t>
                      </a:r>
                    </a:p>
                  </a:txBody>
                  <a:tcPr marL="8243" marR="8243" marT="8243" marB="0" anchor="ctr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charset="-122"/>
                          <a:ea typeface="宋体" charset="-122"/>
                        </a:rPr>
                        <a:t>水果</a:t>
                      </a:r>
                      <a:endParaRPr kumimoji="0" lang="zh-CN" alt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charset="-122"/>
                          <a:ea typeface="宋体" charset="-122"/>
                        </a:rPr>
                        <a:t>进口加力果</a:t>
                      </a:r>
                      <a:endParaRPr kumimoji="0" lang="zh-CN" altLang="en-US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charset="-122"/>
                          <a:ea typeface="宋体" charset="-122"/>
                        </a:rPr>
                        <a:t>智利</a:t>
                      </a:r>
                      <a:endParaRPr kumimoji="0" lang="zh-CN" alt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236072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3</a:t>
                      </a:r>
                    </a:p>
                  </a:txBody>
                  <a:tcPr marL="8243" marR="8243" marT="8243" marB="0" anchor="ctr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charset="-122"/>
                          <a:ea typeface="宋体" charset="-122"/>
                        </a:rPr>
                        <a:t>水果</a:t>
                      </a:r>
                      <a:endParaRPr kumimoji="0" lang="zh-CN" alt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charset="-122"/>
                          <a:ea typeface="宋体" charset="-122"/>
                        </a:rPr>
                        <a:t>进口加力果</a:t>
                      </a:r>
                      <a:endParaRPr kumimoji="0" lang="zh-CN" altLang="en-US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charset="-122"/>
                          <a:ea typeface="宋体" charset="-122"/>
                        </a:rPr>
                        <a:t>美国加州</a:t>
                      </a:r>
                      <a:endParaRPr kumimoji="0" lang="zh-CN" alt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236072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3</a:t>
                      </a:r>
                    </a:p>
                  </a:txBody>
                  <a:tcPr marL="8243" marR="8243" marT="8243" marB="0" anchor="ctr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charset="-122"/>
                          <a:ea typeface="宋体" charset="-122"/>
                        </a:rPr>
                        <a:t>水果</a:t>
                      </a:r>
                      <a:endParaRPr kumimoji="0" lang="zh-CN" alt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charset="-122"/>
                          <a:ea typeface="宋体" charset="-122"/>
                        </a:rPr>
                        <a:t>普通红富士</a:t>
                      </a:r>
                      <a:endParaRPr kumimoji="0" lang="zh-CN" alt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charset="-122"/>
                          <a:ea typeface="宋体" charset="-122"/>
                        </a:rPr>
                        <a:t>陕西</a:t>
                      </a:r>
                      <a:endParaRPr kumimoji="0" lang="zh-CN" alt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236072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3</a:t>
                      </a:r>
                    </a:p>
                  </a:txBody>
                  <a:tcPr marL="8243" marR="8243" marT="8243" marB="0" anchor="ctr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charset="-122"/>
                          <a:ea typeface="宋体" charset="-122"/>
                        </a:rPr>
                        <a:t>水果</a:t>
                      </a:r>
                      <a:endParaRPr kumimoji="0" lang="zh-CN" alt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charset="-122"/>
                          <a:ea typeface="宋体" charset="-122"/>
                        </a:rPr>
                        <a:t>特级秦冠苹果</a:t>
                      </a:r>
                      <a:endParaRPr kumimoji="0" lang="zh-CN" altLang="en-US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charset="-122"/>
                          <a:ea typeface="宋体" charset="-122"/>
                        </a:rPr>
                        <a:t>陕西</a:t>
                      </a:r>
                      <a:endParaRPr kumimoji="0" lang="zh-CN" alt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236072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3</a:t>
                      </a:r>
                    </a:p>
                  </a:txBody>
                  <a:tcPr marL="8243" marR="8243" marT="8243" marB="0" anchor="ctr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charset="-122"/>
                          <a:ea typeface="宋体" charset="-122"/>
                        </a:rPr>
                        <a:t>水果</a:t>
                      </a:r>
                      <a:endParaRPr kumimoji="0" lang="zh-CN" alt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charset="-122"/>
                          <a:ea typeface="宋体" charset="-122"/>
                        </a:rPr>
                        <a:t>进口青苹果</a:t>
                      </a:r>
                      <a:endParaRPr kumimoji="0" lang="zh-CN" altLang="en-US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charset="-122"/>
                          <a:ea typeface="宋体" charset="-122"/>
                        </a:rPr>
                        <a:t>美国</a:t>
                      </a: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 </a:t>
                      </a: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charset="-122"/>
                          <a:ea typeface="宋体" charset="-122"/>
                        </a:rPr>
                        <a:t>加州</a:t>
                      </a:r>
                      <a:endParaRPr kumimoji="0" lang="zh-CN" alt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236072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3</a:t>
                      </a:r>
                    </a:p>
                  </a:txBody>
                  <a:tcPr marL="8243" marR="8243" marT="8243" marB="0" anchor="ctr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charset="-122"/>
                          <a:ea typeface="宋体" charset="-122"/>
                        </a:rPr>
                        <a:t>水果</a:t>
                      </a:r>
                      <a:endParaRPr kumimoji="0" lang="zh-CN" alt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charset="-122"/>
                          <a:ea typeface="宋体" charset="-122"/>
                        </a:rPr>
                        <a:t>陕西红富士</a:t>
                      </a:r>
                      <a:endParaRPr kumimoji="0" lang="zh-CN" alt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charset="-122"/>
                          <a:ea typeface="宋体" charset="-122"/>
                        </a:rPr>
                        <a:t>陕西</a:t>
                      </a:r>
                      <a:endParaRPr kumimoji="0" lang="zh-CN" alt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236072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3</a:t>
                      </a:r>
                    </a:p>
                  </a:txBody>
                  <a:tcPr marL="8243" marR="8243" marT="8243" marB="0" anchor="ctr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charset="-122"/>
                          <a:ea typeface="宋体" charset="-122"/>
                        </a:rPr>
                        <a:t>水果</a:t>
                      </a:r>
                      <a:endParaRPr kumimoji="0" lang="zh-CN" alt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charset="-122"/>
                          <a:ea typeface="宋体" charset="-122"/>
                        </a:rPr>
                        <a:t>水晶嘎拉果</a:t>
                      </a:r>
                      <a:endParaRPr kumimoji="0" lang="zh-CN" alt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7E4BC"/>
                    </a:solidFill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charset="-122"/>
                          <a:ea typeface="宋体" charset="-122"/>
                        </a:rPr>
                        <a:t>山东龙口</a:t>
                      </a: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/</a:t>
                      </a: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charset="-122"/>
                          <a:ea typeface="宋体" charset="-122"/>
                        </a:rPr>
                        <a:t>西霞</a:t>
                      </a: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/</a:t>
                      </a: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charset="-122"/>
                          <a:ea typeface="宋体" charset="-122"/>
                        </a:rPr>
                        <a:t>烟台</a:t>
                      </a:r>
                      <a:endParaRPr kumimoji="0" lang="zh-CN" alt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marL="8243" marR="8243" marT="8243" marB="0" anchor="ctr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236072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3</a:t>
                      </a:r>
                    </a:p>
                  </a:txBody>
                  <a:tcPr marL="8243" marR="8243" marT="8243" marB="0" anchor="ctr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charset="-122"/>
                          <a:ea typeface="宋体" charset="-122"/>
                        </a:rPr>
                        <a:t>水果</a:t>
                      </a:r>
                      <a:endParaRPr kumimoji="0" lang="zh-CN" alt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charset="-122"/>
                          <a:ea typeface="宋体" charset="-122"/>
                        </a:rPr>
                        <a:t>水晶红富士（</a:t>
                      </a: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80</a:t>
                      </a: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charset="-122"/>
                          <a:ea typeface="宋体" charset="-122"/>
                        </a:rPr>
                        <a:t>）</a:t>
                      </a:r>
                      <a:endParaRPr kumimoji="0" lang="zh-CN" alt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</a:tr>
              <a:tr h="236072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3</a:t>
                      </a:r>
                    </a:p>
                  </a:txBody>
                  <a:tcPr marL="8243" marR="8243" marT="8243" marB="0" anchor="ctr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charset="-122"/>
                          <a:ea typeface="宋体" charset="-122"/>
                        </a:rPr>
                        <a:t>水果</a:t>
                      </a:r>
                      <a:endParaRPr kumimoji="0" lang="zh-CN" alt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charset="-122"/>
                          <a:ea typeface="宋体" charset="-122"/>
                        </a:rPr>
                        <a:t>水晶小富士（</a:t>
                      </a: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75</a:t>
                      </a: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charset="-122"/>
                          <a:ea typeface="宋体" charset="-122"/>
                        </a:rPr>
                        <a:t>）</a:t>
                      </a:r>
                      <a:endParaRPr kumimoji="0" lang="zh-CN" alt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</a:tr>
              <a:tr h="236072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3</a:t>
                      </a:r>
                    </a:p>
                  </a:txBody>
                  <a:tcPr marL="8243" marR="8243" marT="8243" marB="0" anchor="ctr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charset="-122"/>
                          <a:ea typeface="宋体" charset="-122"/>
                        </a:rPr>
                        <a:t>水果</a:t>
                      </a:r>
                      <a:endParaRPr kumimoji="0" lang="zh-CN" alt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charset="-122"/>
                          <a:ea typeface="宋体" charset="-122"/>
                        </a:rPr>
                        <a:t>特级水晶富士</a:t>
                      </a:r>
                      <a:endParaRPr kumimoji="0" lang="zh-CN" alt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</a:tr>
              <a:tr h="236072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3</a:t>
                      </a:r>
                    </a:p>
                  </a:txBody>
                  <a:tcPr marL="8243" marR="8243" marT="8243" marB="0" anchor="ctr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charset="-122"/>
                          <a:ea typeface="宋体" charset="-122"/>
                        </a:rPr>
                        <a:t>水果</a:t>
                      </a:r>
                      <a:endParaRPr kumimoji="0" lang="zh-CN" alt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charset="-122"/>
                          <a:ea typeface="宋体" charset="-122"/>
                        </a:rPr>
                        <a:t>箱装红富士</a:t>
                      </a:r>
                      <a:endParaRPr kumimoji="0" lang="zh-CN" alt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charset="-122"/>
                          <a:ea typeface="宋体" charset="-122"/>
                        </a:rPr>
                        <a:t>山东</a:t>
                      </a:r>
                      <a:endParaRPr kumimoji="0" lang="zh-CN" alt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236072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3</a:t>
                      </a:r>
                    </a:p>
                  </a:txBody>
                  <a:tcPr marL="8243" marR="8243" marT="8243" marB="0" anchor="ctr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charset="-122"/>
                          <a:ea typeface="宋体" charset="-122"/>
                        </a:rPr>
                        <a:t>水果</a:t>
                      </a:r>
                      <a:endParaRPr kumimoji="0" lang="zh-CN" alt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charset="-122"/>
                          <a:ea typeface="宋体" charset="-122"/>
                        </a:rPr>
                        <a:t>蛇果</a:t>
                      </a:r>
                      <a:endParaRPr kumimoji="0" lang="zh-CN" alt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charset="-122"/>
                          <a:ea typeface="宋体" charset="-122"/>
                        </a:rPr>
                        <a:t>美国</a:t>
                      </a: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 </a:t>
                      </a: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charset="-122"/>
                          <a:ea typeface="宋体" charset="-122"/>
                        </a:rPr>
                        <a:t>加州</a:t>
                      </a:r>
                      <a:endParaRPr kumimoji="0" lang="zh-CN" alt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236072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3</a:t>
                      </a:r>
                    </a:p>
                  </a:txBody>
                  <a:tcPr marL="8243" marR="8243" marT="8243" marB="0" anchor="ctr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charset="-122"/>
                          <a:ea typeface="宋体" charset="-122"/>
                        </a:rPr>
                        <a:t>水果</a:t>
                      </a:r>
                      <a:endParaRPr kumimoji="0" lang="zh-CN" alt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charset="-122"/>
                          <a:ea typeface="宋体" charset="-122"/>
                        </a:rPr>
                        <a:t>世界一苹果</a:t>
                      </a:r>
                      <a:endParaRPr kumimoji="0" lang="zh-CN" alt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charset="-122"/>
                          <a:ea typeface="宋体" charset="-122"/>
                        </a:rPr>
                        <a:t>日本</a:t>
                      </a:r>
                      <a:endParaRPr kumimoji="0" lang="zh-CN" alt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236072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3</a:t>
                      </a:r>
                    </a:p>
                  </a:txBody>
                  <a:tcPr marL="8243" marR="8243" marT="8243" marB="0" anchor="ctr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charset="-122"/>
                          <a:ea typeface="宋体" charset="-122"/>
                        </a:rPr>
                        <a:t>水果</a:t>
                      </a:r>
                      <a:endParaRPr kumimoji="0" lang="zh-CN" alt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charset="-122"/>
                          <a:ea typeface="宋体" charset="-122"/>
                        </a:rPr>
                        <a:t>新红星苹果</a:t>
                      </a:r>
                      <a:endParaRPr kumimoji="0" lang="zh-CN" alt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charset="-122"/>
                          <a:ea typeface="宋体" charset="-122"/>
                        </a:rPr>
                        <a:t>陕西</a:t>
                      </a:r>
                      <a:endParaRPr kumimoji="0" lang="zh-CN" alt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236072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3</a:t>
                      </a:r>
                    </a:p>
                  </a:txBody>
                  <a:tcPr marL="8243" marR="8243" marT="8243" marB="0" anchor="ctr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charset="-122"/>
                          <a:ea typeface="宋体" charset="-122"/>
                        </a:rPr>
                        <a:t>水果</a:t>
                      </a:r>
                      <a:endParaRPr kumimoji="0" lang="zh-CN" alt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charset="-122"/>
                          <a:ea typeface="宋体" charset="-122"/>
                        </a:rPr>
                        <a:t>新西兰苹果</a:t>
                      </a:r>
                      <a:endParaRPr kumimoji="0" lang="zh-CN" alt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charset="-122"/>
                          <a:ea typeface="宋体" charset="-122"/>
                        </a:rPr>
                        <a:t>新西兰</a:t>
                      </a:r>
                      <a:endParaRPr kumimoji="0" lang="zh-CN" alt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234169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3</a:t>
                      </a:r>
                    </a:p>
                  </a:txBody>
                  <a:tcPr marL="8243" marR="8243" marT="8243" marB="0" anchor="ctr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charset="-122"/>
                          <a:ea typeface="宋体" charset="-122"/>
                        </a:rPr>
                        <a:t>水果</a:t>
                      </a:r>
                      <a:endParaRPr kumimoji="0" lang="zh-CN" alt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charset="-122"/>
                          <a:ea typeface="宋体" charset="-122"/>
                        </a:rPr>
                        <a:t>一级红富士</a:t>
                      </a:r>
                      <a:endParaRPr kumimoji="0" lang="zh-CN" alt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charset="-122"/>
                          <a:ea typeface="宋体" charset="-122"/>
                        </a:rPr>
                        <a:t>山东</a:t>
                      </a:r>
                      <a:endParaRPr kumimoji="0" lang="zh-CN" alt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236072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3</a:t>
                      </a:r>
                    </a:p>
                  </a:txBody>
                  <a:tcPr marL="8243" marR="8243" marT="8243" marB="0" anchor="ctr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charset="-122"/>
                          <a:ea typeface="宋体" charset="-122"/>
                        </a:rPr>
                        <a:t>水果</a:t>
                      </a:r>
                      <a:endParaRPr kumimoji="0" lang="zh-CN" alt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charset="-122"/>
                          <a:ea typeface="宋体" charset="-122"/>
                        </a:rPr>
                        <a:t>有字富士</a:t>
                      </a:r>
                      <a:endParaRPr kumimoji="0" lang="zh-CN" alt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charset="-122"/>
                          <a:ea typeface="宋体" charset="-122"/>
                        </a:rPr>
                        <a:t>山东</a:t>
                      </a:r>
                      <a:endParaRPr kumimoji="0" lang="zh-CN" altLang="en-US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marL="8243" marR="8243" marT="8243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表格 1"/>
          <p:cNvGraphicFramePr>
            <a:graphicFrameLocks noGrp="1"/>
          </p:cNvGraphicFramePr>
          <p:nvPr/>
        </p:nvGraphicFramePr>
        <p:xfrm>
          <a:off x="214282" y="285728"/>
          <a:ext cx="8786866" cy="6357982"/>
        </p:xfrm>
        <a:graphic>
          <a:graphicData uri="http://schemas.openxmlformats.org/drawingml/2006/table">
            <a:tbl>
              <a:tblPr/>
              <a:tblGrid>
                <a:gridCol w="361054"/>
                <a:gridCol w="556318"/>
                <a:gridCol w="1431320"/>
                <a:gridCol w="246843"/>
                <a:gridCol w="245001"/>
                <a:gridCol w="245000"/>
                <a:gridCol w="245001"/>
                <a:gridCol w="245000"/>
                <a:gridCol w="245001"/>
                <a:gridCol w="245000"/>
                <a:gridCol w="246843"/>
                <a:gridCol w="245001"/>
                <a:gridCol w="245000"/>
                <a:gridCol w="245001"/>
                <a:gridCol w="245000"/>
                <a:gridCol w="245001"/>
                <a:gridCol w="246843"/>
                <a:gridCol w="245000"/>
                <a:gridCol w="245001"/>
                <a:gridCol w="245000"/>
                <a:gridCol w="245001"/>
                <a:gridCol w="245000"/>
                <a:gridCol w="245001"/>
                <a:gridCol w="246843"/>
                <a:gridCol w="245000"/>
                <a:gridCol w="245001"/>
                <a:gridCol w="245000"/>
                <a:gridCol w="550792"/>
              </a:tblGrid>
              <a:tr h="227588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8556" marR="8556" marT="8556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8556" marR="8556" marT="8556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8556" marR="8556" marT="8556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charset="-122"/>
                          <a:ea typeface="宋体" charset="-122"/>
                        </a:rPr>
                        <a:t>上市时间</a:t>
                      </a:r>
                    </a:p>
                  </a:txBody>
                  <a:tcPr marL="8556" marR="8556" marT="8556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8D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8556" marR="8556" marT="8556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8556" marR="8556" marT="8556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8556" marR="8556" marT="8556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8556" marR="8556" marT="8556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8556" marR="8556" marT="8556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8556" marR="8556" marT="8556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8556" marR="8556" marT="8556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8556" marR="8556" marT="8556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8556" marR="8556" marT="8556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8D8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charset="-122"/>
                          <a:ea typeface="宋体" charset="-122"/>
                        </a:rPr>
                        <a:t>销售时间</a:t>
                      </a:r>
                    </a:p>
                  </a:txBody>
                  <a:tcPr marL="8556" marR="8556" marT="8556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7E4B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8556" marR="8556" marT="8556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8556" marR="8556" marT="8556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8556" marR="8556" marT="8556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8556" marR="8556" marT="8556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8556" marR="8556" marT="8556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8556" marR="8556" marT="8556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8556" marR="8556" marT="8556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8556" marR="8556" marT="8556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8556" marR="8556" marT="8556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8556" marR="8556" marT="8556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440694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charset="-122"/>
                          <a:ea typeface="宋体" charset="-122"/>
                        </a:rPr>
                        <a:t>大类</a:t>
                      </a:r>
                      <a:endParaRPr kumimoji="0" lang="zh-CN" alt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marL="8556" marR="8556" marT="8556" marB="0" anchor="ctr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charset="-122"/>
                          <a:ea typeface="宋体" charset="-122"/>
                        </a:rPr>
                        <a:t>大类名称</a:t>
                      </a:r>
                      <a:endParaRPr kumimoji="0" lang="zh-CN" alt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marL="8556" marR="8556" marT="8556" marB="0" anchor="ctr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charset="-122"/>
                          <a:ea typeface="宋体" charset="-122"/>
                        </a:rPr>
                        <a:t>商品名称</a:t>
                      </a: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                                                                                                                         </a:t>
                      </a:r>
                    </a:p>
                  </a:txBody>
                  <a:tcPr marL="8556" marR="8556" marT="8556" marB="0" anchor="ctr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charset="-122"/>
                          <a:ea typeface="宋体" charset="-122"/>
                        </a:rPr>
                        <a:t>月</a:t>
                      </a:r>
                      <a:endParaRPr kumimoji="0" lang="zh-CN" alt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marL="8556" marR="8556" marT="8556" marB="0" anchor="ctr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2</a:t>
                      </a: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charset="-122"/>
                          <a:ea typeface="宋体" charset="-122"/>
                        </a:rPr>
                        <a:t>月</a:t>
                      </a:r>
                      <a:endParaRPr kumimoji="0" lang="zh-CN" alt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marL="8556" marR="8556" marT="8556" marB="0" anchor="ctr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3</a:t>
                      </a: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charset="-122"/>
                          <a:ea typeface="宋体" charset="-122"/>
                        </a:rPr>
                        <a:t>月</a:t>
                      </a:r>
                      <a:endParaRPr kumimoji="0" lang="zh-CN" alt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marL="8556" marR="8556" marT="8556" marB="0" anchor="ctr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4</a:t>
                      </a: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charset="-122"/>
                          <a:ea typeface="宋体" charset="-122"/>
                        </a:rPr>
                        <a:t>月</a:t>
                      </a:r>
                      <a:endParaRPr kumimoji="0" lang="zh-CN" alt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marL="8556" marR="8556" marT="8556" marB="0" anchor="ctr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5</a:t>
                      </a: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charset="-122"/>
                          <a:ea typeface="宋体" charset="-122"/>
                        </a:rPr>
                        <a:t>月</a:t>
                      </a:r>
                      <a:endParaRPr kumimoji="0" lang="zh-CN" alt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marL="8556" marR="8556" marT="8556" marB="0" anchor="ctr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6</a:t>
                      </a: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charset="-122"/>
                          <a:ea typeface="宋体" charset="-122"/>
                        </a:rPr>
                        <a:t>月</a:t>
                      </a:r>
                      <a:endParaRPr kumimoji="0" lang="zh-CN" alt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marL="8556" marR="8556" marT="8556" marB="0" anchor="ctr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7</a:t>
                      </a: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charset="-122"/>
                          <a:ea typeface="宋体" charset="-122"/>
                        </a:rPr>
                        <a:t>月</a:t>
                      </a:r>
                      <a:endParaRPr kumimoji="0" lang="zh-CN" alt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marL="8556" marR="8556" marT="8556" marB="0" anchor="ctr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8</a:t>
                      </a: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charset="-122"/>
                          <a:ea typeface="宋体" charset="-122"/>
                        </a:rPr>
                        <a:t>月</a:t>
                      </a:r>
                      <a:endParaRPr kumimoji="0" lang="zh-CN" alt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marL="8556" marR="8556" marT="8556" marB="0" anchor="ctr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9</a:t>
                      </a: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charset="-122"/>
                          <a:ea typeface="宋体" charset="-122"/>
                        </a:rPr>
                        <a:t>月</a:t>
                      </a:r>
                      <a:endParaRPr kumimoji="0" lang="zh-CN" alt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marL="8556" marR="8556" marT="8556" marB="0" anchor="ctr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10</a:t>
                      </a: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charset="-122"/>
                          <a:ea typeface="宋体" charset="-122"/>
                        </a:rPr>
                        <a:t>月</a:t>
                      </a:r>
                      <a:endParaRPr kumimoji="0" lang="zh-CN" alt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marL="8556" marR="8556" marT="8556" marB="0" anchor="ctr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11</a:t>
                      </a: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charset="-122"/>
                          <a:ea typeface="宋体" charset="-122"/>
                        </a:rPr>
                        <a:t>月</a:t>
                      </a:r>
                      <a:endParaRPr kumimoji="0" lang="zh-CN" alt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marL="8556" marR="8556" marT="8556" marB="0" anchor="ctr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12</a:t>
                      </a: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charset="-122"/>
                          <a:ea typeface="宋体" charset="-122"/>
                        </a:rPr>
                        <a:t>月</a:t>
                      </a:r>
                      <a:endParaRPr kumimoji="0" lang="zh-CN" alt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marL="8556" marR="8556" marT="8556" marB="0" anchor="ctr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charset="-122"/>
                          <a:ea typeface="宋体" charset="-122"/>
                        </a:rPr>
                        <a:t>月</a:t>
                      </a:r>
                      <a:endParaRPr kumimoji="0" lang="zh-CN" alt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marL="8556" marR="8556" marT="8556" marB="0" anchor="ctr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2</a:t>
                      </a: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charset="-122"/>
                          <a:ea typeface="宋体" charset="-122"/>
                        </a:rPr>
                        <a:t>月</a:t>
                      </a:r>
                      <a:endParaRPr kumimoji="0" lang="zh-CN" alt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marL="8556" marR="8556" marT="8556" marB="0" anchor="ctr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3</a:t>
                      </a: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charset="-122"/>
                          <a:ea typeface="宋体" charset="-122"/>
                        </a:rPr>
                        <a:t>月</a:t>
                      </a:r>
                      <a:endParaRPr kumimoji="0" lang="zh-CN" alt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marL="8556" marR="8556" marT="8556" marB="0" anchor="ctr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4</a:t>
                      </a: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charset="-122"/>
                          <a:ea typeface="宋体" charset="-122"/>
                        </a:rPr>
                        <a:t>月</a:t>
                      </a:r>
                      <a:endParaRPr kumimoji="0" lang="zh-CN" alt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marL="8556" marR="8556" marT="8556" marB="0" anchor="ctr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5</a:t>
                      </a: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charset="-122"/>
                          <a:ea typeface="宋体" charset="-122"/>
                        </a:rPr>
                        <a:t>月</a:t>
                      </a:r>
                      <a:endParaRPr kumimoji="0" lang="zh-CN" alt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marL="8556" marR="8556" marT="8556" marB="0" anchor="ctr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6</a:t>
                      </a: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charset="-122"/>
                          <a:ea typeface="宋体" charset="-122"/>
                        </a:rPr>
                        <a:t>月</a:t>
                      </a:r>
                      <a:endParaRPr kumimoji="0" lang="zh-CN" alt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marL="8556" marR="8556" marT="8556" marB="0" anchor="ctr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7</a:t>
                      </a: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charset="-122"/>
                          <a:ea typeface="宋体" charset="-122"/>
                        </a:rPr>
                        <a:t>月</a:t>
                      </a:r>
                      <a:endParaRPr kumimoji="0" lang="zh-CN" alt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marL="8556" marR="8556" marT="8556" marB="0" anchor="ctr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8</a:t>
                      </a: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charset="-122"/>
                          <a:ea typeface="宋体" charset="-122"/>
                        </a:rPr>
                        <a:t>月</a:t>
                      </a:r>
                      <a:endParaRPr kumimoji="0" lang="zh-CN" alt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marL="8556" marR="8556" marT="8556" marB="0" anchor="ctr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9</a:t>
                      </a: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charset="-122"/>
                          <a:ea typeface="宋体" charset="-122"/>
                        </a:rPr>
                        <a:t>月</a:t>
                      </a:r>
                      <a:endParaRPr kumimoji="0" lang="zh-CN" alt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marL="8556" marR="8556" marT="8556" marB="0" anchor="ctr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10</a:t>
                      </a: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charset="-122"/>
                          <a:ea typeface="宋体" charset="-122"/>
                        </a:rPr>
                        <a:t>月</a:t>
                      </a:r>
                      <a:endParaRPr kumimoji="0" lang="zh-CN" alt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marL="8556" marR="8556" marT="8556" marB="0" anchor="ctr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11</a:t>
                      </a: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charset="-122"/>
                          <a:ea typeface="宋体" charset="-122"/>
                        </a:rPr>
                        <a:t>月</a:t>
                      </a:r>
                      <a:endParaRPr kumimoji="0" lang="zh-CN" alt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marL="8556" marR="8556" marT="8556" marB="0" anchor="ctr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12</a:t>
                      </a: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charset="-122"/>
                          <a:ea typeface="宋体" charset="-122"/>
                        </a:rPr>
                        <a:t>月</a:t>
                      </a:r>
                      <a:endParaRPr kumimoji="0" lang="zh-CN" alt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marL="8556" marR="8556" marT="8556" marB="0" anchor="ctr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charset="-122"/>
                          <a:ea typeface="宋体" charset="-122"/>
                        </a:rPr>
                        <a:t>产地</a:t>
                      </a:r>
                      <a:endParaRPr kumimoji="0" lang="zh-CN" alt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marL="8556" marR="8556" marT="8556" marB="0" anchor="ctr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227588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4</a:t>
                      </a:r>
                    </a:p>
                  </a:txBody>
                  <a:tcPr marL="8556" marR="8556" marT="8556" marB="0" anchor="ctr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charset="-122"/>
                          <a:ea typeface="宋体" charset="-122"/>
                        </a:rPr>
                        <a:t>蔬菜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charset="-122"/>
                          <a:ea typeface="宋体" charset="-122"/>
                        </a:rPr>
                        <a:t>青尖椒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charset="-122"/>
                          <a:ea typeface="宋体" charset="-122"/>
                        </a:rPr>
                        <a:t>海南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227588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4</a:t>
                      </a:r>
                    </a:p>
                  </a:txBody>
                  <a:tcPr marL="8556" marR="8556" marT="8556" marB="0" anchor="ctr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charset="-122"/>
                          <a:ea typeface="宋体" charset="-122"/>
                        </a:rPr>
                        <a:t>蔬菜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charset="-122"/>
                          <a:ea typeface="宋体" charset="-122"/>
                        </a:rPr>
                        <a:t>生姜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charset="-122"/>
                          <a:ea typeface="宋体" charset="-122"/>
                        </a:rPr>
                        <a:t>山东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227588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4</a:t>
                      </a:r>
                    </a:p>
                  </a:txBody>
                  <a:tcPr marL="8556" marR="8556" marT="8556" marB="0" anchor="ctr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charset="-122"/>
                          <a:ea typeface="宋体" charset="-122"/>
                        </a:rPr>
                        <a:t>蔬菜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charset="-122"/>
                          <a:ea typeface="宋体" charset="-122"/>
                        </a:rPr>
                        <a:t>香葱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charset="-122"/>
                          <a:ea typeface="宋体" charset="-122"/>
                        </a:rPr>
                        <a:t>广东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227588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4</a:t>
                      </a:r>
                    </a:p>
                  </a:txBody>
                  <a:tcPr marL="8556" marR="8556" marT="8556" marB="0" anchor="ctr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charset="-122"/>
                          <a:ea typeface="宋体" charset="-122"/>
                        </a:rPr>
                        <a:t>蔬菜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charset="-122"/>
                          <a:ea typeface="宋体" charset="-122"/>
                        </a:rPr>
                        <a:t>蒜苔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charset="-122"/>
                          <a:ea typeface="宋体" charset="-122"/>
                        </a:rPr>
                        <a:t>山东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227588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4</a:t>
                      </a:r>
                    </a:p>
                  </a:txBody>
                  <a:tcPr marL="8556" marR="8556" marT="8556" marB="0" anchor="ctr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charset="-122"/>
                          <a:ea typeface="宋体" charset="-122"/>
                        </a:rPr>
                        <a:t>蔬菜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charset="-122"/>
                          <a:ea typeface="宋体" charset="-122"/>
                        </a:rPr>
                        <a:t>青圆椒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charset="-122"/>
                          <a:ea typeface="宋体" charset="-122"/>
                        </a:rPr>
                        <a:t>海南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227588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4</a:t>
                      </a:r>
                    </a:p>
                  </a:txBody>
                  <a:tcPr marL="8556" marR="8556" marT="8556" marB="0" anchor="ctr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charset="-122"/>
                          <a:ea typeface="宋体" charset="-122"/>
                        </a:rPr>
                        <a:t>蔬菜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charset="-122"/>
                          <a:ea typeface="宋体" charset="-122"/>
                        </a:rPr>
                        <a:t>芹菜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charset="-122"/>
                          <a:ea typeface="宋体" charset="-122"/>
                        </a:rPr>
                        <a:t>云南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227588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4</a:t>
                      </a:r>
                    </a:p>
                  </a:txBody>
                  <a:tcPr marL="8556" marR="8556" marT="8556" marB="0" anchor="ctr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charset="-122"/>
                          <a:ea typeface="宋体" charset="-122"/>
                        </a:rPr>
                        <a:t>蔬菜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charset="-122"/>
                          <a:ea typeface="宋体" charset="-122"/>
                        </a:rPr>
                        <a:t>蒜头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charset="-122"/>
                          <a:ea typeface="宋体" charset="-122"/>
                        </a:rPr>
                        <a:t>山东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227588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4</a:t>
                      </a:r>
                    </a:p>
                  </a:txBody>
                  <a:tcPr marL="8556" marR="8556" marT="8556" marB="0" anchor="ctr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charset="-122"/>
                          <a:ea typeface="宋体" charset="-122"/>
                        </a:rPr>
                        <a:t>蔬菜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charset="-122"/>
                          <a:ea typeface="宋体" charset="-122"/>
                        </a:rPr>
                        <a:t>指天小红椒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charset="-122"/>
                          <a:ea typeface="宋体" charset="-122"/>
                        </a:rPr>
                        <a:t>湖南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227588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4</a:t>
                      </a:r>
                    </a:p>
                  </a:txBody>
                  <a:tcPr marL="8556" marR="8556" marT="8556" marB="0" anchor="ctr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charset="-122"/>
                          <a:ea typeface="宋体" charset="-122"/>
                        </a:rPr>
                        <a:t>蔬菜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charset="-122"/>
                          <a:ea typeface="宋体" charset="-122"/>
                        </a:rPr>
                        <a:t>芜茜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charset="-122"/>
                          <a:ea typeface="宋体" charset="-122"/>
                        </a:rPr>
                        <a:t>广东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227588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4</a:t>
                      </a:r>
                    </a:p>
                  </a:txBody>
                  <a:tcPr marL="8556" marR="8556" marT="8556" marB="0" anchor="ctr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charset="-122"/>
                          <a:ea typeface="宋体" charset="-122"/>
                        </a:rPr>
                        <a:t>蔬菜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charset="-122"/>
                          <a:ea typeface="宋体" charset="-122"/>
                        </a:rPr>
                        <a:t>五彩椒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charset="-122"/>
                          <a:ea typeface="宋体" charset="-122"/>
                        </a:rPr>
                        <a:t>山东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227588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4</a:t>
                      </a:r>
                    </a:p>
                  </a:txBody>
                  <a:tcPr marL="8556" marR="8556" marT="8556" marB="0" anchor="ctr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charset="-122"/>
                          <a:ea typeface="宋体" charset="-122"/>
                        </a:rPr>
                        <a:t>蔬菜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charset="-122"/>
                          <a:ea typeface="宋体" charset="-122"/>
                        </a:rPr>
                        <a:t>大葱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charset="-122"/>
                          <a:ea typeface="宋体" charset="-122"/>
                        </a:rPr>
                        <a:t>山东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227588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4</a:t>
                      </a:r>
                    </a:p>
                  </a:txBody>
                  <a:tcPr marL="8556" marR="8556" marT="8556" marB="0" anchor="ctr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charset="-122"/>
                          <a:ea typeface="宋体" charset="-122"/>
                        </a:rPr>
                        <a:t>蔬菜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charset="-122"/>
                          <a:ea typeface="宋体" charset="-122"/>
                        </a:rPr>
                        <a:t>红尖椒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charset="-122"/>
                          <a:ea typeface="宋体" charset="-122"/>
                        </a:rPr>
                        <a:t>湖南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227588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4</a:t>
                      </a:r>
                    </a:p>
                  </a:txBody>
                  <a:tcPr marL="8556" marR="8556" marT="8556" marB="0" anchor="ctr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charset="-122"/>
                          <a:ea typeface="宋体" charset="-122"/>
                        </a:rPr>
                        <a:t>蔬菜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charset="-122"/>
                          <a:ea typeface="宋体" charset="-122"/>
                        </a:rPr>
                        <a:t>红洋葱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charset="-122"/>
                          <a:ea typeface="宋体" charset="-122"/>
                        </a:rPr>
                        <a:t>山东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227588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4</a:t>
                      </a:r>
                    </a:p>
                  </a:txBody>
                  <a:tcPr marL="8556" marR="8556" marT="8556" marB="0" anchor="ctr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charset="-122"/>
                          <a:ea typeface="宋体" charset="-122"/>
                        </a:rPr>
                        <a:t>蔬菜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charset="-122"/>
                          <a:ea typeface="宋体" charset="-122"/>
                        </a:rPr>
                        <a:t>蒜苗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charset="-122"/>
                          <a:ea typeface="宋体" charset="-122"/>
                        </a:rPr>
                        <a:t>云南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227588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4</a:t>
                      </a:r>
                    </a:p>
                  </a:txBody>
                  <a:tcPr marL="8556" marR="8556" marT="8556" marB="0" anchor="ctr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charset="-122"/>
                          <a:ea typeface="宋体" charset="-122"/>
                        </a:rPr>
                        <a:t>蔬菜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charset="-122"/>
                          <a:ea typeface="宋体" charset="-122"/>
                        </a:rPr>
                        <a:t>独子蒜头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charset="-122"/>
                          <a:ea typeface="宋体" charset="-122"/>
                        </a:rPr>
                        <a:t>山东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227588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4</a:t>
                      </a:r>
                    </a:p>
                  </a:txBody>
                  <a:tcPr marL="8556" marR="8556" marT="8556" marB="0" anchor="ctr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charset="-122"/>
                          <a:ea typeface="宋体" charset="-122"/>
                        </a:rPr>
                        <a:t>蔬菜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charset="-122"/>
                          <a:ea typeface="宋体" charset="-122"/>
                        </a:rPr>
                        <a:t>白洋葱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charset="-122"/>
                          <a:ea typeface="宋体" charset="-122"/>
                        </a:rPr>
                        <a:t>山东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227588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4</a:t>
                      </a:r>
                    </a:p>
                  </a:txBody>
                  <a:tcPr marL="8556" marR="8556" marT="8556" marB="0" anchor="ctr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charset="-122"/>
                          <a:ea typeface="宋体" charset="-122"/>
                        </a:rPr>
                        <a:t>蔬菜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charset="-122"/>
                          <a:ea typeface="宋体" charset="-122"/>
                        </a:rPr>
                        <a:t>韭菜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charset="-122"/>
                          <a:ea typeface="宋体" charset="-122"/>
                        </a:rPr>
                        <a:t>广东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227588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4</a:t>
                      </a:r>
                    </a:p>
                  </a:txBody>
                  <a:tcPr marL="8556" marR="8556" marT="8556" marB="0" anchor="ctr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charset="-122"/>
                          <a:ea typeface="宋体" charset="-122"/>
                        </a:rPr>
                        <a:t>蔬菜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charset="-122"/>
                          <a:ea typeface="宋体" charset="-122"/>
                        </a:rPr>
                        <a:t>韭黄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charset="-122"/>
                          <a:ea typeface="宋体" charset="-122"/>
                        </a:rPr>
                        <a:t>广东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227588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4</a:t>
                      </a:r>
                    </a:p>
                  </a:txBody>
                  <a:tcPr marL="8556" marR="8556" marT="8556" marB="0" anchor="ctr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charset="-122"/>
                          <a:ea typeface="宋体" charset="-122"/>
                        </a:rPr>
                        <a:t>蔬菜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charset="-122"/>
                          <a:ea typeface="宋体" charset="-122"/>
                        </a:rPr>
                        <a:t>葱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charset="-122"/>
                          <a:ea typeface="宋体" charset="-122"/>
                        </a:rPr>
                        <a:t>广东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227588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4</a:t>
                      </a:r>
                    </a:p>
                  </a:txBody>
                  <a:tcPr marL="8556" marR="8556" marT="8556" marB="0" anchor="ctr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charset="-122"/>
                          <a:ea typeface="宋体" charset="-122"/>
                        </a:rPr>
                        <a:t>蔬菜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charset="-122"/>
                          <a:ea typeface="宋体" charset="-122"/>
                        </a:rPr>
                        <a:t>韭菜花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charset="-122"/>
                          <a:ea typeface="宋体" charset="-122"/>
                        </a:rPr>
                        <a:t>广东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227588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4</a:t>
                      </a:r>
                    </a:p>
                  </a:txBody>
                  <a:tcPr marL="8556" marR="8556" marT="8556" marB="0" anchor="ctr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charset="-122"/>
                          <a:ea typeface="宋体" charset="-122"/>
                        </a:rPr>
                        <a:t>蔬菜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charset="-122"/>
                          <a:ea typeface="宋体" charset="-122"/>
                        </a:rPr>
                        <a:t>香菜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charset="-122"/>
                          <a:ea typeface="宋体" charset="-122"/>
                        </a:rPr>
                        <a:t>广东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227588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4</a:t>
                      </a:r>
                    </a:p>
                  </a:txBody>
                  <a:tcPr marL="8556" marR="8556" marT="8556" marB="0" anchor="ctr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charset="-122"/>
                          <a:ea typeface="宋体" charset="-122"/>
                        </a:rPr>
                        <a:t>蔬菜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charset="-122"/>
                          <a:ea typeface="宋体" charset="-122"/>
                        </a:rPr>
                        <a:t>黄皮椒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charset="-122"/>
                          <a:ea typeface="宋体" charset="-122"/>
                        </a:rPr>
                        <a:t>海南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227588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4</a:t>
                      </a:r>
                    </a:p>
                  </a:txBody>
                  <a:tcPr marL="8556" marR="8556" marT="8556" marB="0" anchor="ctr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charset="-122"/>
                          <a:ea typeface="宋体" charset="-122"/>
                        </a:rPr>
                        <a:t>蔬菜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charset="-122"/>
                          <a:ea typeface="宋体" charset="-122"/>
                        </a:rPr>
                        <a:t>新鲜子姜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charset="-122"/>
                          <a:ea typeface="宋体" charset="-122"/>
                        </a:rPr>
                        <a:t>山东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227588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4</a:t>
                      </a:r>
                    </a:p>
                  </a:txBody>
                  <a:tcPr marL="8556" marR="8556" marT="8556" marB="0" anchor="ctr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charset="-122"/>
                          <a:ea typeface="宋体" charset="-122"/>
                        </a:rPr>
                        <a:t>蔬菜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charset="-122"/>
                          <a:ea typeface="宋体" charset="-122"/>
                        </a:rPr>
                        <a:t>指天小青椒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charset="-122"/>
                          <a:ea typeface="宋体" charset="-122"/>
                        </a:rPr>
                        <a:t>湖南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227588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4</a:t>
                      </a:r>
                    </a:p>
                  </a:txBody>
                  <a:tcPr marL="8556" marR="8556" marT="8556" marB="0" anchor="ctr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charset="-122"/>
                          <a:ea typeface="宋体" charset="-122"/>
                        </a:rPr>
                        <a:t>蔬菜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charset="-122"/>
                          <a:ea typeface="宋体" charset="-122"/>
                        </a:rPr>
                        <a:t>红泡椒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charset="-122"/>
                          <a:ea typeface="宋体" charset="-122"/>
                        </a:rPr>
                        <a:t>四川</a:t>
                      </a:r>
                    </a:p>
                  </a:txBody>
                  <a:tcPr marL="8556" marR="8556" marT="8556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表格 1"/>
          <p:cNvGraphicFramePr>
            <a:graphicFrameLocks noGrp="1"/>
          </p:cNvGraphicFramePr>
          <p:nvPr/>
        </p:nvGraphicFramePr>
        <p:xfrm>
          <a:off x="142844" y="142852"/>
          <a:ext cx="8858306" cy="6500857"/>
        </p:xfrm>
        <a:graphic>
          <a:graphicData uri="http://schemas.openxmlformats.org/drawingml/2006/table">
            <a:tbl>
              <a:tblPr/>
              <a:tblGrid>
                <a:gridCol w="362091"/>
                <a:gridCol w="556068"/>
                <a:gridCol w="1435431"/>
                <a:gridCol w="245705"/>
                <a:gridCol w="245705"/>
                <a:gridCol w="245705"/>
                <a:gridCol w="245705"/>
                <a:gridCol w="245705"/>
                <a:gridCol w="245705"/>
                <a:gridCol w="245705"/>
                <a:gridCol w="245705"/>
                <a:gridCol w="245705"/>
                <a:gridCol w="245705"/>
                <a:gridCol w="245705"/>
                <a:gridCol w="245705"/>
                <a:gridCol w="245705"/>
                <a:gridCol w="245705"/>
                <a:gridCol w="245705"/>
                <a:gridCol w="245705"/>
                <a:gridCol w="245705"/>
                <a:gridCol w="245705"/>
                <a:gridCol w="245705"/>
                <a:gridCol w="245705"/>
                <a:gridCol w="245705"/>
                <a:gridCol w="245705"/>
                <a:gridCol w="245705"/>
                <a:gridCol w="245705"/>
                <a:gridCol w="607796"/>
              </a:tblGrid>
              <a:tr h="343213"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9018" marR="9018" marT="90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9018" marR="9018" marT="90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9018" marR="9018" marT="90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上市时间</a:t>
                      </a:r>
                    </a:p>
                  </a:txBody>
                  <a:tcPr marL="9018" marR="9018" marT="90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9018" marR="9018" marT="90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9018" marR="9018" marT="90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9018" marR="9018" marT="90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9018" marR="9018" marT="90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9018" marR="9018" marT="90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9018" marR="9018" marT="90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9018" marR="9018" marT="90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9018" marR="9018" marT="90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9018" marR="9018" marT="90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销售时间</a:t>
                      </a:r>
                    </a:p>
                  </a:txBody>
                  <a:tcPr marL="9018" marR="9018" marT="90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9018" marR="9018" marT="90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9018" marR="9018" marT="90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9018" marR="9018" marT="90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9018" marR="9018" marT="90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9018" marR="9018" marT="90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9018" marR="9018" marT="90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9018" marR="9018" marT="90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9018" marR="9018" marT="90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9018" marR="9018" marT="90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9018" marR="9018" marT="90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666236"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大类</a:t>
                      </a:r>
                      <a:endParaRPr lang="zh-CN" altLang="en-US" sz="11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018" marR="9018" marT="9018" marB="0" anchor="ctr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大类名称</a:t>
                      </a:r>
                      <a:endParaRPr lang="zh-CN" altLang="en-US" sz="11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018" marR="9018" marT="9018" marB="0" anchor="ctr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商品名称</a:t>
                      </a:r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                                                                                                                         </a:t>
                      </a:r>
                    </a:p>
                  </a:txBody>
                  <a:tcPr marL="9018" marR="9018" marT="9018" marB="0" anchor="ctr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  <a:r>
                        <a:rPr lang="zh-CN" altLang="en-US" sz="1100" b="0" i="0" u="none" strike="noStrike">
                          <a:latin typeface="宋体"/>
                        </a:rPr>
                        <a:t>月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9018" marR="9018" marT="9018" marB="0" anchor="ctr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latin typeface="Arial"/>
                        </a:rPr>
                        <a:t>2</a:t>
                      </a:r>
                      <a:r>
                        <a:rPr lang="zh-CN" altLang="en-US" sz="1100" b="0" i="0" u="none" strike="noStrike">
                          <a:latin typeface="宋体"/>
                        </a:rPr>
                        <a:t>月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9018" marR="9018" marT="9018" marB="0" anchor="ctr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latin typeface="Arial"/>
                        </a:rPr>
                        <a:t>3</a:t>
                      </a:r>
                      <a:r>
                        <a:rPr lang="zh-CN" altLang="en-US" sz="1100" b="0" i="0" u="none" strike="noStrike">
                          <a:latin typeface="宋体"/>
                        </a:rPr>
                        <a:t>月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9018" marR="9018" marT="9018" marB="0" anchor="ctr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latin typeface="Arial"/>
                        </a:rPr>
                        <a:t>4</a:t>
                      </a:r>
                      <a:r>
                        <a:rPr lang="zh-CN" altLang="en-US" sz="1100" b="0" i="0" u="none" strike="noStrike">
                          <a:latin typeface="宋体"/>
                        </a:rPr>
                        <a:t>月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9018" marR="9018" marT="9018" marB="0" anchor="ctr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latin typeface="Arial"/>
                        </a:rPr>
                        <a:t>5</a:t>
                      </a:r>
                      <a:r>
                        <a:rPr lang="zh-CN" altLang="en-US" sz="1100" b="0" i="0" u="none" strike="noStrike">
                          <a:latin typeface="宋体"/>
                        </a:rPr>
                        <a:t>月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9018" marR="9018" marT="9018" marB="0" anchor="ctr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latin typeface="Arial"/>
                        </a:rPr>
                        <a:t>6</a:t>
                      </a:r>
                      <a:r>
                        <a:rPr lang="zh-CN" altLang="en-US" sz="1100" b="0" i="0" u="none" strike="noStrike">
                          <a:latin typeface="宋体"/>
                        </a:rPr>
                        <a:t>月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9018" marR="9018" marT="9018" marB="0" anchor="ctr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latin typeface="Arial"/>
                        </a:rPr>
                        <a:t>7</a:t>
                      </a:r>
                      <a:r>
                        <a:rPr lang="zh-CN" altLang="en-US" sz="1100" b="0" i="0" u="none" strike="noStrike">
                          <a:latin typeface="宋体"/>
                        </a:rPr>
                        <a:t>月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9018" marR="9018" marT="9018" marB="0" anchor="ctr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latin typeface="Arial"/>
                        </a:rPr>
                        <a:t>8</a:t>
                      </a:r>
                      <a:r>
                        <a:rPr lang="zh-CN" altLang="en-US" sz="1100" b="0" i="0" u="none" strike="noStrike">
                          <a:latin typeface="宋体"/>
                        </a:rPr>
                        <a:t>月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9018" marR="9018" marT="9018" marB="0" anchor="ctr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latin typeface="Arial"/>
                        </a:rPr>
                        <a:t>9</a:t>
                      </a:r>
                      <a:r>
                        <a:rPr lang="zh-CN" altLang="en-US" sz="1100" b="0" i="0" u="none" strike="noStrike">
                          <a:latin typeface="宋体"/>
                        </a:rPr>
                        <a:t>月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9018" marR="9018" marT="9018" marB="0" anchor="ctr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latin typeface="Arial"/>
                        </a:rPr>
                        <a:t>10</a:t>
                      </a:r>
                      <a:r>
                        <a:rPr lang="zh-CN" altLang="en-US" sz="1100" b="0" i="0" u="none" strike="noStrike">
                          <a:latin typeface="宋体"/>
                        </a:rPr>
                        <a:t>月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9018" marR="9018" marT="9018" marB="0" anchor="ctr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latin typeface="Arial"/>
                        </a:rPr>
                        <a:t>11</a:t>
                      </a:r>
                      <a:r>
                        <a:rPr lang="zh-CN" altLang="en-US" sz="1100" b="0" i="0" u="none" strike="noStrike">
                          <a:latin typeface="宋体"/>
                        </a:rPr>
                        <a:t>月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9018" marR="9018" marT="9018" marB="0" anchor="ctr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latin typeface="Arial"/>
                        </a:rPr>
                        <a:t>12</a:t>
                      </a:r>
                      <a:r>
                        <a:rPr lang="zh-CN" altLang="en-US" sz="1100" b="0" i="0" u="none" strike="noStrike">
                          <a:latin typeface="宋体"/>
                        </a:rPr>
                        <a:t>月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9018" marR="9018" marT="9018" marB="0" anchor="ctr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  <a:r>
                        <a:rPr lang="zh-CN" altLang="en-US" sz="1100" b="0" i="0" u="none" strike="noStrike">
                          <a:latin typeface="宋体"/>
                        </a:rPr>
                        <a:t>月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9018" marR="9018" marT="9018" marB="0" anchor="ctr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latin typeface="Arial"/>
                        </a:rPr>
                        <a:t>2</a:t>
                      </a:r>
                      <a:r>
                        <a:rPr lang="zh-CN" altLang="en-US" sz="1100" b="0" i="0" u="none" strike="noStrike">
                          <a:latin typeface="宋体"/>
                        </a:rPr>
                        <a:t>月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9018" marR="9018" marT="9018" marB="0" anchor="ctr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latin typeface="Arial"/>
                        </a:rPr>
                        <a:t>3</a:t>
                      </a:r>
                      <a:r>
                        <a:rPr lang="zh-CN" altLang="en-US" sz="1100" b="0" i="0" u="none" strike="noStrike">
                          <a:latin typeface="宋体"/>
                        </a:rPr>
                        <a:t>月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9018" marR="9018" marT="9018" marB="0" anchor="ctr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latin typeface="Arial"/>
                        </a:rPr>
                        <a:t>4</a:t>
                      </a:r>
                      <a:r>
                        <a:rPr lang="zh-CN" altLang="en-US" sz="1100" b="0" i="0" u="none" strike="noStrike">
                          <a:latin typeface="宋体"/>
                        </a:rPr>
                        <a:t>月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9018" marR="9018" marT="9018" marB="0" anchor="ctr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latin typeface="Arial"/>
                        </a:rPr>
                        <a:t>5</a:t>
                      </a:r>
                      <a:r>
                        <a:rPr lang="zh-CN" altLang="en-US" sz="1100" b="0" i="0" u="none" strike="noStrike">
                          <a:latin typeface="宋体"/>
                        </a:rPr>
                        <a:t>月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9018" marR="9018" marT="9018" marB="0" anchor="ctr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latin typeface="Arial"/>
                        </a:rPr>
                        <a:t>6</a:t>
                      </a:r>
                      <a:r>
                        <a:rPr lang="zh-CN" altLang="en-US" sz="1100" b="0" i="0" u="none" strike="noStrike">
                          <a:latin typeface="宋体"/>
                        </a:rPr>
                        <a:t>月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9018" marR="9018" marT="9018" marB="0" anchor="ctr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latin typeface="Arial"/>
                        </a:rPr>
                        <a:t>7</a:t>
                      </a:r>
                      <a:r>
                        <a:rPr lang="zh-CN" altLang="en-US" sz="1100" b="0" i="0" u="none" strike="noStrike">
                          <a:latin typeface="宋体"/>
                        </a:rPr>
                        <a:t>月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9018" marR="9018" marT="9018" marB="0" anchor="ctr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latin typeface="Arial"/>
                        </a:rPr>
                        <a:t>8</a:t>
                      </a:r>
                      <a:r>
                        <a:rPr lang="zh-CN" altLang="en-US" sz="1100" b="0" i="0" u="none" strike="noStrike">
                          <a:latin typeface="宋体"/>
                        </a:rPr>
                        <a:t>月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9018" marR="9018" marT="9018" marB="0" anchor="ctr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latin typeface="Arial"/>
                        </a:rPr>
                        <a:t>9</a:t>
                      </a:r>
                      <a:r>
                        <a:rPr lang="zh-CN" altLang="en-US" sz="1100" b="0" i="0" u="none" strike="noStrike">
                          <a:latin typeface="宋体"/>
                        </a:rPr>
                        <a:t>月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9018" marR="9018" marT="9018" marB="0" anchor="ctr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latin typeface="Arial"/>
                        </a:rPr>
                        <a:t>10</a:t>
                      </a:r>
                      <a:r>
                        <a:rPr lang="zh-CN" altLang="en-US" sz="1100" b="0" i="0" u="none" strike="noStrike">
                          <a:latin typeface="宋体"/>
                        </a:rPr>
                        <a:t>月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9018" marR="9018" marT="9018" marB="0" anchor="ctr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latin typeface="Arial"/>
                        </a:rPr>
                        <a:t>11</a:t>
                      </a:r>
                      <a:r>
                        <a:rPr lang="zh-CN" altLang="en-US" sz="1100" b="0" i="0" u="none" strike="noStrike">
                          <a:latin typeface="宋体"/>
                        </a:rPr>
                        <a:t>月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9018" marR="9018" marT="9018" marB="0" anchor="ctr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latin typeface="Arial"/>
                        </a:rPr>
                        <a:t>12</a:t>
                      </a:r>
                      <a:r>
                        <a:rPr lang="zh-CN" altLang="en-US" sz="1100" b="0" i="0" u="none" strike="noStrike">
                          <a:latin typeface="宋体"/>
                        </a:rPr>
                        <a:t>月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9018" marR="9018" marT="9018" marB="0" anchor="ctr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100" b="0" i="0" u="none" strike="noStrike">
                          <a:latin typeface="宋体"/>
                        </a:rPr>
                        <a:t>产地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9018" marR="9018" marT="9018" marB="0" anchor="ctr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43213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latin typeface="Arial"/>
                        </a:rPr>
                        <a:t>4</a:t>
                      </a:r>
                    </a:p>
                  </a:txBody>
                  <a:tcPr marL="9018" marR="9018" marT="9018" marB="0" anchor="ctr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蔬菜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温室番茄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山东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43213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latin typeface="Arial"/>
                        </a:rPr>
                        <a:t>4</a:t>
                      </a:r>
                    </a:p>
                  </a:txBody>
                  <a:tcPr marL="9018" marR="9018" marT="9018" marB="0" anchor="ctr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蔬菜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西兰花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云南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43213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latin typeface="Arial"/>
                        </a:rPr>
                        <a:t>4</a:t>
                      </a:r>
                    </a:p>
                  </a:txBody>
                  <a:tcPr marL="9018" marR="9018" marT="9018" marB="0" anchor="ctr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蔬菜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金银超甜玉米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广东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43213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latin typeface="Arial"/>
                        </a:rPr>
                        <a:t>4</a:t>
                      </a:r>
                    </a:p>
                  </a:txBody>
                  <a:tcPr marL="9018" marR="9018" marT="9018" marB="0" anchor="ctr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蔬菜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豆角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海南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43213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latin typeface="Arial"/>
                        </a:rPr>
                        <a:t>4</a:t>
                      </a:r>
                    </a:p>
                  </a:txBody>
                  <a:tcPr marL="9018" marR="9018" marT="9018" marB="0" anchor="ctr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蔬菜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花菜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云南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43213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latin typeface="Arial"/>
                        </a:rPr>
                        <a:t>4</a:t>
                      </a:r>
                    </a:p>
                  </a:txBody>
                  <a:tcPr marL="9018" marR="9018" marT="9018" marB="0" anchor="ctr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蔬菜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甜玉米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广东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43213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latin typeface="Arial"/>
                        </a:rPr>
                        <a:t>4</a:t>
                      </a:r>
                    </a:p>
                  </a:txBody>
                  <a:tcPr marL="9018" marR="9018" marT="9018" marB="0" anchor="ctr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蔬菜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四季豆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云南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43213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latin typeface="Arial"/>
                        </a:rPr>
                        <a:t>4</a:t>
                      </a:r>
                    </a:p>
                  </a:txBody>
                  <a:tcPr marL="9018" marR="9018" marT="9018" marB="0" anchor="ctr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蔬菜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荷兰豆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云南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43213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latin typeface="Arial"/>
                        </a:rPr>
                        <a:t>4</a:t>
                      </a:r>
                    </a:p>
                  </a:txBody>
                  <a:tcPr marL="9018" marR="9018" marT="9018" marB="0" anchor="ctr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蔬菜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扁豆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云南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43213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latin typeface="Arial"/>
                        </a:rPr>
                        <a:t>4</a:t>
                      </a:r>
                    </a:p>
                  </a:txBody>
                  <a:tcPr marL="9018" marR="9018" marT="9018" marB="0" anchor="ctr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蔬菜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毛豆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湖北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43213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latin typeface="Arial"/>
                        </a:rPr>
                        <a:t>4</a:t>
                      </a:r>
                    </a:p>
                  </a:txBody>
                  <a:tcPr marL="9018" marR="9018" marT="9018" marB="0" anchor="ctr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蔬菜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大芥兰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广东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43213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latin typeface="Arial"/>
                        </a:rPr>
                        <a:t>4</a:t>
                      </a:r>
                    </a:p>
                  </a:txBody>
                  <a:tcPr marL="9018" marR="9018" marT="9018" marB="0" anchor="ctr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蔬菜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去皮板栗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河北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43213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latin typeface="Arial"/>
                        </a:rPr>
                        <a:t>4</a:t>
                      </a:r>
                    </a:p>
                  </a:txBody>
                  <a:tcPr marL="9018" marR="9018" marT="9018" marB="0" anchor="ctr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蔬菜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益母草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湖北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43213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latin typeface="Arial"/>
                        </a:rPr>
                        <a:t>4</a:t>
                      </a:r>
                    </a:p>
                  </a:txBody>
                  <a:tcPr marL="9018" marR="9018" marT="9018" marB="0" anchor="ctr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蔬菜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新鲜百合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云南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43213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latin typeface="Arial"/>
                        </a:rPr>
                        <a:t>4</a:t>
                      </a:r>
                    </a:p>
                  </a:txBody>
                  <a:tcPr marL="9018" marR="9018" marT="9018" marB="0" anchor="ctr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蔬菜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白果仁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云南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43213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latin typeface="Arial"/>
                        </a:rPr>
                        <a:t>4</a:t>
                      </a:r>
                    </a:p>
                  </a:txBody>
                  <a:tcPr marL="9018" marR="9018" marT="9018" marB="0" anchor="ctr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蔬菜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益母草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 dirty="0">
                          <a:latin typeface="宋体"/>
                        </a:rPr>
                        <a:t>湖北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表格 2"/>
          <p:cNvGraphicFramePr>
            <a:graphicFrameLocks noGrp="1"/>
          </p:cNvGraphicFramePr>
          <p:nvPr/>
        </p:nvGraphicFramePr>
        <p:xfrm>
          <a:off x="214282" y="285728"/>
          <a:ext cx="8715445" cy="6286541"/>
        </p:xfrm>
        <a:graphic>
          <a:graphicData uri="http://schemas.openxmlformats.org/drawingml/2006/table">
            <a:tbl>
              <a:tblPr/>
              <a:tblGrid>
                <a:gridCol w="507695"/>
                <a:gridCol w="761544"/>
                <a:gridCol w="896928"/>
                <a:gridCol w="253848"/>
                <a:gridCol w="253848"/>
                <a:gridCol w="253848"/>
                <a:gridCol w="253848"/>
                <a:gridCol w="253848"/>
                <a:gridCol w="253848"/>
                <a:gridCol w="253848"/>
                <a:gridCol w="253848"/>
                <a:gridCol w="253848"/>
                <a:gridCol w="253848"/>
                <a:gridCol w="253848"/>
                <a:gridCol w="253848"/>
                <a:gridCol w="253848"/>
                <a:gridCol w="253848"/>
                <a:gridCol w="253848"/>
                <a:gridCol w="253848"/>
                <a:gridCol w="253848"/>
                <a:gridCol w="253848"/>
                <a:gridCol w="253848"/>
                <a:gridCol w="253848"/>
                <a:gridCol w="253848"/>
                <a:gridCol w="253848"/>
                <a:gridCol w="253848"/>
                <a:gridCol w="253848"/>
                <a:gridCol w="456926"/>
              </a:tblGrid>
              <a:tr h="286518"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 dirty="0">
                          <a:latin typeface="Arial"/>
                        </a:rPr>
                        <a:t>　</a:t>
                      </a:r>
                    </a:p>
                  </a:txBody>
                  <a:tcPr marL="8878" marR="8878" marT="887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878" marR="8878" marT="887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878" marR="8878" marT="887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上市时间</a:t>
                      </a:r>
                    </a:p>
                  </a:txBody>
                  <a:tcPr marL="8878" marR="8878" marT="887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878" marR="8878" marT="887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878" marR="8878" marT="887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878" marR="8878" marT="887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878" marR="8878" marT="887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878" marR="8878" marT="887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878" marR="8878" marT="887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878" marR="8878" marT="887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878" marR="8878" marT="887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878" marR="8878" marT="887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销售时间</a:t>
                      </a:r>
                    </a:p>
                  </a:txBody>
                  <a:tcPr marL="8878" marR="8878" marT="887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878" marR="8878" marT="887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878" marR="8878" marT="887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878" marR="8878" marT="887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878" marR="8878" marT="887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878" marR="8878" marT="887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878" marR="8878" marT="887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878" marR="8878" marT="887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878" marR="8878" marT="887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878" marR="8878" marT="887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878" marR="8878" marT="887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</a:tr>
              <a:tr h="556181"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大类</a:t>
                      </a:r>
                      <a:endParaRPr lang="zh-CN" altLang="en-US" sz="11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8878" marR="8878" marT="8878" marB="0" anchor="ctr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大类名称</a:t>
                      </a:r>
                      <a:endParaRPr lang="zh-CN" altLang="en-US" sz="11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8878" marR="8878" marT="8878" marB="0" anchor="ctr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商品名称</a:t>
                      </a:r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                                                                                                                         </a:t>
                      </a:r>
                    </a:p>
                  </a:txBody>
                  <a:tcPr marL="8878" marR="8878" marT="8878" marB="0" anchor="ctr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  <a:r>
                        <a:rPr lang="zh-CN" altLang="en-US" sz="1100" b="0" i="0" u="none" strike="noStrike">
                          <a:latin typeface="宋体"/>
                        </a:rPr>
                        <a:t>月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8878" marR="8878" marT="8878" marB="0" anchor="ctr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latin typeface="Arial"/>
                        </a:rPr>
                        <a:t>2</a:t>
                      </a:r>
                      <a:r>
                        <a:rPr lang="zh-CN" altLang="en-US" sz="1100" b="0" i="0" u="none" strike="noStrike">
                          <a:latin typeface="宋体"/>
                        </a:rPr>
                        <a:t>月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8878" marR="8878" marT="8878" marB="0" anchor="ctr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latin typeface="Arial"/>
                        </a:rPr>
                        <a:t>3</a:t>
                      </a:r>
                      <a:r>
                        <a:rPr lang="zh-CN" altLang="en-US" sz="1100" b="0" i="0" u="none" strike="noStrike">
                          <a:latin typeface="宋体"/>
                        </a:rPr>
                        <a:t>月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8878" marR="8878" marT="8878" marB="0" anchor="ctr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latin typeface="Arial"/>
                        </a:rPr>
                        <a:t>4</a:t>
                      </a:r>
                      <a:r>
                        <a:rPr lang="zh-CN" altLang="en-US" sz="1100" b="0" i="0" u="none" strike="noStrike">
                          <a:latin typeface="宋体"/>
                        </a:rPr>
                        <a:t>月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8878" marR="8878" marT="8878" marB="0" anchor="ctr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latin typeface="Arial"/>
                        </a:rPr>
                        <a:t>5</a:t>
                      </a:r>
                      <a:r>
                        <a:rPr lang="zh-CN" altLang="en-US" sz="1100" b="0" i="0" u="none" strike="noStrike">
                          <a:latin typeface="宋体"/>
                        </a:rPr>
                        <a:t>月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8878" marR="8878" marT="8878" marB="0" anchor="ctr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latin typeface="Arial"/>
                        </a:rPr>
                        <a:t>6</a:t>
                      </a:r>
                      <a:r>
                        <a:rPr lang="zh-CN" altLang="en-US" sz="1100" b="0" i="0" u="none" strike="noStrike">
                          <a:latin typeface="宋体"/>
                        </a:rPr>
                        <a:t>月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8878" marR="8878" marT="8878" marB="0" anchor="ctr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latin typeface="Arial"/>
                        </a:rPr>
                        <a:t>7</a:t>
                      </a:r>
                      <a:r>
                        <a:rPr lang="zh-CN" altLang="en-US" sz="1100" b="0" i="0" u="none" strike="noStrike">
                          <a:latin typeface="宋体"/>
                        </a:rPr>
                        <a:t>月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8878" marR="8878" marT="8878" marB="0" anchor="ctr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latin typeface="Arial"/>
                        </a:rPr>
                        <a:t>8</a:t>
                      </a:r>
                      <a:r>
                        <a:rPr lang="zh-CN" altLang="en-US" sz="1100" b="0" i="0" u="none" strike="noStrike">
                          <a:latin typeface="宋体"/>
                        </a:rPr>
                        <a:t>月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8878" marR="8878" marT="8878" marB="0" anchor="ctr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latin typeface="Arial"/>
                        </a:rPr>
                        <a:t>9</a:t>
                      </a:r>
                      <a:r>
                        <a:rPr lang="zh-CN" altLang="en-US" sz="1100" b="0" i="0" u="none" strike="noStrike">
                          <a:latin typeface="宋体"/>
                        </a:rPr>
                        <a:t>月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8878" marR="8878" marT="8878" marB="0" anchor="ctr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latin typeface="Arial"/>
                        </a:rPr>
                        <a:t>10</a:t>
                      </a:r>
                      <a:r>
                        <a:rPr lang="zh-CN" altLang="en-US" sz="1100" b="0" i="0" u="none" strike="noStrike">
                          <a:latin typeface="宋体"/>
                        </a:rPr>
                        <a:t>月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8878" marR="8878" marT="8878" marB="0" anchor="ctr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latin typeface="Arial"/>
                        </a:rPr>
                        <a:t>11</a:t>
                      </a:r>
                      <a:r>
                        <a:rPr lang="zh-CN" altLang="en-US" sz="1100" b="0" i="0" u="none" strike="noStrike">
                          <a:latin typeface="宋体"/>
                        </a:rPr>
                        <a:t>月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8878" marR="8878" marT="8878" marB="0" anchor="ctr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latin typeface="Arial"/>
                        </a:rPr>
                        <a:t>12</a:t>
                      </a:r>
                      <a:r>
                        <a:rPr lang="zh-CN" altLang="en-US" sz="1100" b="0" i="0" u="none" strike="noStrike">
                          <a:latin typeface="宋体"/>
                        </a:rPr>
                        <a:t>月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8878" marR="8878" marT="8878" marB="0" anchor="ctr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  <a:r>
                        <a:rPr lang="zh-CN" altLang="en-US" sz="1100" b="0" i="0" u="none" strike="noStrike">
                          <a:latin typeface="宋体"/>
                        </a:rPr>
                        <a:t>月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8878" marR="8878" marT="8878" marB="0" anchor="ctr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latin typeface="Arial"/>
                        </a:rPr>
                        <a:t>2</a:t>
                      </a:r>
                      <a:r>
                        <a:rPr lang="zh-CN" altLang="en-US" sz="1100" b="0" i="0" u="none" strike="noStrike">
                          <a:latin typeface="宋体"/>
                        </a:rPr>
                        <a:t>月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8878" marR="8878" marT="8878" marB="0" anchor="ctr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latin typeface="Arial"/>
                        </a:rPr>
                        <a:t>3</a:t>
                      </a:r>
                      <a:r>
                        <a:rPr lang="zh-CN" altLang="en-US" sz="1100" b="0" i="0" u="none" strike="noStrike">
                          <a:latin typeface="宋体"/>
                        </a:rPr>
                        <a:t>月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8878" marR="8878" marT="8878" marB="0" anchor="ctr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latin typeface="Arial"/>
                        </a:rPr>
                        <a:t>4</a:t>
                      </a:r>
                      <a:r>
                        <a:rPr lang="zh-CN" altLang="en-US" sz="1100" b="0" i="0" u="none" strike="noStrike">
                          <a:latin typeface="宋体"/>
                        </a:rPr>
                        <a:t>月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8878" marR="8878" marT="8878" marB="0" anchor="ctr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latin typeface="Arial"/>
                        </a:rPr>
                        <a:t>5</a:t>
                      </a:r>
                      <a:r>
                        <a:rPr lang="zh-CN" altLang="en-US" sz="1100" b="0" i="0" u="none" strike="noStrike">
                          <a:latin typeface="宋体"/>
                        </a:rPr>
                        <a:t>月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8878" marR="8878" marT="8878" marB="0" anchor="ctr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latin typeface="Arial"/>
                        </a:rPr>
                        <a:t>6</a:t>
                      </a:r>
                      <a:r>
                        <a:rPr lang="zh-CN" altLang="en-US" sz="1100" b="0" i="0" u="none" strike="noStrike">
                          <a:latin typeface="宋体"/>
                        </a:rPr>
                        <a:t>月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8878" marR="8878" marT="8878" marB="0" anchor="ctr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latin typeface="Arial"/>
                        </a:rPr>
                        <a:t>7</a:t>
                      </a:r>
                      <a:r>
                        <a:rPr lang="zh-CN" altLang="en-US" sz="1100" b="0" i="0" u="none" strike="noStrike">
                          <a:latin typeface="宋体"/>
                        </a:rPr>
                        <a:t>月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8878" marR="8878" marT="8878" marB="0" anchor="ctr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latin typeface="Arial"/>
                        </a:rPr>
                        <a:t>8</a:t>
                      </a:r>
                      <a:r>
                        <a:rPr lang="zh-CN" altLang="en-US" sz="1100" b="0" i="0" u="none" strike="noStrike">
                          <a:latin typeface="宋体"/>
                        </a:rPr>
                        <a:t>月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8878" marR="8878" marT="8878" marB="0" anchor="ctr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latin typeface="Arial"/>
                        </a:rPr>
                        <a:t>9</a:t>
                      </a:r>
                      <a:r>
                        <a:rPr lang="zh-CN" altLang="en-US" sz="1100" b="0" i="0" u="none" strike="noStrike">
                          <a:latin typeface="宋体"/>
                        </a:rPr>
                        <a:t>月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8878" marR="8878" marT="8878" marB="0" anchor="ctr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latin typeface="Arial"/>
                        </a:rPr>
                        <a:t>10</a:t>
                      </a:r>
                      <a:r>
                        <a:rPr lang="zh-CN" altLang="en-US" sz="1100" b="0" i="0" u="none" strike="noStrike">
                          <a:latin typeface="宋体"/>
                        </a:rPr>
                        <a:t>月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8878" marR="8878" marT="8878" marB="0" anchor="ctr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latin typeface="Arial"/>
                        </a:rPr>
                        <a:t>11</a:t>
                      </a:r>
                      <a:r>
                        <a:rPr lang="zh-CN" altLang="en-US" sz="1100" b="0" i="0" u="none" strike="noStrike">
                          <a:latin typeface="宋体"/>
                        </a:rPr>
                        <a:t>月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8878" marR="8878" marT="8878" marB="0" anchor="ctr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latin typeface="Arial"/>
                        </a:rPr>
                        <a:t>12</a:t>
                      </a:r>
                      <a:r>
                        <a:rPr lang="zh-CN" altLang="en-US" sz="1100" b="0" i="0" u="none" strike="noStrike">
                          <a:latin typeface="宋体"/>
                        </a:rPr>
                        <a:t>月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8878" marR="8878" marT="8878" marB="0" anchor="ctr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100" b="0" i="0" u="none" strike="noStrike">
                          <a:latin typeface="宋体"/>
                        </a:rPr>
                        <a:t>产地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8878" marR="8878" marT="8878" marB="0" anchor="ctr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</a:tr>
              <a:tr h="286518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latin typeface="Arial"/>
                        </a:rPr>
                        <a:t>4</a:t>
                      </a:r>
                    </a:p>
                  </a:txBody>
                  <a:tcPr marL="8878" marR="8878" marT="8878" marB="0" anchor="ctr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蔬菜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带刺青瓜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山东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</a:tr>
              <a:tr h="286518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latin typeface="Arial"/>
                        </a:rPr>
                        <a:t>4</a:t>
                      </a:r>
                    </a:p>
                  </a:txBody>
                  <a:tcPr marL="8878" marR="8878" marT="8878" marB="0" anchor="ctr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蔬菜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苦瓜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广东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</a:tr>
              <a:tr h="286518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latin typeface="Arial"/>
                        </a:rPr>
                        <a:t>4</a:t>
                      </a:r>
                    </a:p>
                  </a:txBody>
                  <a:tcPr marL="8878" marR="8878" marT="8878" marB="0" anchor="ctr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蔬菜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苦瓜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云南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</a:tr>
              <a:tr h="286518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latin typeface="Arial"/>
                        </a:rPr>
                        <a:t>4</a:t>
                      </a:r>
                    </a:p>
                  </a:txBody>
                  <a:tcPr marL="8878" marR="8878" marT="8878" marB="0" anchor="ctr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蔬菜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冬瓜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广东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</a:tr>
              <a:tr h="286518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latin typeface="Arial"/>
                        </a:rPr>
                        <a:t>4</a:t>
                      </a:r>
                    </a:p>
                  </a:txBody>
                  <a:tcPr marL="8878" marR="8878" marT="8878" marB="0" anchor="ctr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蔬菜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青瓜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湖南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</a:tr>
              <a:tr h="286518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latin typeface="Arial"/>
                        </a:rPr>
                        <a:t>4</a:t>
                      </a:r>
                    </a:p>
                  </a:txBody>
                  <a:tcPr marL="8878" marR="8878" marT="8878" marB="0" anchor="ctr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蔬菜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青瓜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山东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</a:tr>
              <a:tr h="286518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latin typeface="Arial"/>
                        </a:rPr>
                        <a:t>4</a:t>
                      </a:r>
                    </a:p>
                  </a:txBody>
                  <a:tcPr marL="8878" marR="8878" marT="8878" marB="0" anchor="ctr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蔬菜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云南小瓜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云南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</a:tr>
              <a:tr h="286518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latin typeface="Arial"/>
                        </a:rPr>
                        <a:t>4</a:t>
                      </a:r>
                    </a:p>
                  </a:txBody>
                  <a:tcPr marL="8878" marR="8878" marT="8878" marB="0" anchor="ctr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蔬菜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紫茄瓜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 dirty="0">
                          <a:latin typeface="Arial"/>
                        </a:rPr>
                        <a:t>1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海南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</a:tr>
              <a:tr h="286518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latin typeface="Arial"/>
                        </a:rPr>
                        <a:t>4</a:t>
                      </a:r>
                    </a:p>
                  </a:txBody>
                  <a:tcPr marL="8878" marR="8878" marT="8878" marB="0" anchor="ctr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蔬菜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南瓜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海南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</a:tr>
              <a:tr h="286518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latin typeface="Arial"/>
                        </a:rPr>
                        <a:t>4</a:t>
                      </a:r>
                    </a:p>
                  </a:txBody>
                  <a:tcPr marL="8878" marR="8878" marT="8878" marB="0" anchor="ctr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蔬菜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日本小青瓜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北京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</a:tr>
              <a:tr h="286518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latin typeface="Arial"/>
                        </a:rPr>
                        <a:t>4</a:t>
                      </a:r>
                    </a:p>
                  </a:txBody>
                  <a:tcPr marL="8878" marR="8878" marT="8878" marB="0" anchor="ctr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蔬菜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黑茄瓜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海南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</a:tr>
              <a:tr h="286518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latin typeface="Arial"/>
                        </a:rPr>
                        <a:t>4</a:t>
                      </a:r>
                    </a:p>
                  </a:txBody>
                  <a:tcPr marL="8878" marR="8878" marT="8878" marB="0" anchor="ctr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蔬菜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长水瓜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广东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</a:tr>
              <a:tr h="286518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latin typeface="Arial"/>
                        </a:rPr>
                        <a:t>4</a:t>
                      </a:r>
                    </a:p>
                  </a:txBody>
                  <a:tcPr marL="8878" marR="8878" marT="8878" marB="0" anchor="ctr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蔬菜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丝瓜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广东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</a:tr>
              <a:tr h="286518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latin typeface="Arial"/>
                        </a:rPr>
                        <a:t>4</a:t>
                      </a:r>
                    </a:p>
                  </a:txBody>
                  <a:tcPr marL="8878" marR="8878" marT="8878" marB="0" anchor="ctr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蔬菜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甫瓜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广东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</a:tr>
              <a:tr h="286518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latin typeface="Arial"/>
                        </a:rPr>
                        <a:t>4</a:t>
                      </a:r>
                    </a:p>
                  </a:txBody>
                  <a:tcPr marL="8878" marR="8878" marT="8878" marB="0" anchor="ctr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蔬菜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节瓜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广东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</a:tr>
              <a:tr h="286518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latin typeface="Arial"/>
                        </a:rPr>
                        <a:t>4</a:t>
                      </a:r>
                    </a:p>
                  </a:txBody>
                  <a:tcPr marL="8878" marR="8878" marT="8878" marB="0" anchor="ctr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蔬菜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红南瓜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海南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</a:tr>
              <a:tr h="286518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latin typeface="Arial"/>
                        </a:rPr>
                        <a:t>4</a:t>
                      </a:r>
                    </a:p>
                  </a:txBody>
                  <a:tcPr marL="8878" marR="8878" marT="8878" marB="0" anchor="ctr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蔬菜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水瓜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广东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</a:tr>
              <a:tr h="286518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latin typeface="Arial"/>
                        </a:rPr>
                        <a:t>4</a:t>
                      </a:r>
                    </a:p>
                  </a:txBody>
                  <a:tcPr marL="8878" marR="8878" marT="8878" marB="0" anchor="ctr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蔬菜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木瓜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广东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</a:tr>
              <a:tr h="286518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latin typeface="Arial"/>
                        </a:rPr>
                        <a:t>4</a:t>
                      </a:r>
                    </a:p>
                  </a:txBody>
                  <a:tcPr marL="8878" marR="8878" marT="8878" marB="0" anchor="ctr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蔬菜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佛手瓜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 dirty="0">
                          <a:latin typeface="宋体"/>
                        </a:rPr>
                        <a:t>广东</a:t>
                      </a:r>
                    </a:p>
                  </a:txBody>
                  <a:tcPr marL="8878" marR="8878" marT="8878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格 3"/>
          <p:cNvGraphicFramePr>
            <a:graphicFrameLocks noGrp="1"/>
          </p:cNvGraphicFramePr>
          <p:nvPr/>
        </p:nvGraphicFramePr>
        <p:xfrm>
          <a:off x="142844" y="285728"/>
          <a:ext cx="8858310" cy="6286546"/>
        </p:xfrm>
        <a:graphic>
          <a:graphicData uri="http://schemas.openxmlformats.org/drawingml/2006/table">
            <a:tbl>
              <a:tblPr/>
              <a:tblGrid>
                <a:gridCol w="472078"/>
                <a:gridCol w="911349"/>
                <a:gridCol w="944158"/>
                <a:gridCol w="249710"/>
                <a:gridCol w="249709"/>
                <a:gridCol w="249710"/>
                <a:gridCol w="249709"/>
                <a:gridCol w="249710"/>
                <a:gridCol w="249709"/>
                <a:gridCol w="247887"/>
                <a:gridCol w="249710"/>
                <a:gridCol w="249709"/>
                <a:gridCol w="249710"/>
                <a:gridCol w="249709"/>
                <a:gridCol w="249710"/>
                <a:gridCol w="249709"/>
                <a:gridCol w="249710"/>
                <a:gridCol w="247887"/>
                <a:gridCol w="249709"/>
                <a:gridCol w="249710"/>
                <a:gridCol w="249709"/>
                <a:gridCol w="249710"/>
                <a:gridCol w="249709"/>
                <a:gridCol w="249710"/>
                <a:gridCol w="249709"/>
                <a:gridCol w="247887"/>
                <a:gridCol w="249710"/>
                <a:gridCol w="543164"/>
              </a:tblGrid>
              <a:tr h="613873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9144" marR="9144" marT="9144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9144" marR="9144" marT="9144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9144" marR="9144" marT="9144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charset="-122"/>
                          <a:ea typeface="宋体" charset="-122"/>
                        </a:rPr>
                        <a:t>上市时间</a:t>
                      </a:r>
                    </a:p>
                  </a:txBody>
                  <a:tcPr marL="9144" marR="9144" marT="9144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8D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9144" marR="9144" marT="9144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9144" marR="9144" marT="9144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9144" marR="9144" marT="9144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9144" marR="9144" marT="9144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9144" marR="9144" marT="9144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9144" marR="9144" marT="9144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9144" marR="9144" marT="9144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9144" marR="9144" marT="9144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9144" marR="9144" marT="9144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8D8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charset="-122"/>
                          <a:ea typeface="宋体" charset="-122"/>
                        </a:rPr>
                        <a:t>销售时间</a:t>
                      </a:r>
                    </a:p>
                  </a:txBody>
                  <a:tcPr marL="9144" marR="9144" marT="9144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7E4B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9144" marR="9144" marT="9144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9144" marR="9144" marT="9144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9144" marR="9144" marT="9144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9144" marR="9144" marT="9144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9144" marR="9144" marT="9144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9144" marR="9144" marT="9144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9144" marR="9144" marT="9144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9144" marR="9144" marT="9144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9144" marR="9144" marT="9144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9144" marR="9144" marT="9144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613873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charset="-122"/>
                          <a:ea typeface="宋体" charset="-122"/>
                        </a:rPr>
                        <a:t>大类</a:t>
                      </a:r>
                      <a:endParaRPr kumimoji="0" lang="zh-CN" alt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marL="9144" marR="9144" marT="9144" marB="0" anchor="ctr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charset="-122"/>
                          <a:ea typeface="宋体" charset="-122"/>
                        </a:rPr>
                        <a:t>大类名称</a:t>
                      </a:r>
                      <a:endParaRPr kumimoji="0" lang="zh-CN" alt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marL="9144" marR="9144" marT="9144" marB="0" anchor="ctr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charset="-122"/>
                          <a:ea typeface="宋体" charset="-122"/>
                        </a:rPr>
                        <a:t>商品名称</a:t>
                      </a: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                                                                                                                         </a:t>
                      </a:r>
                    </a:p>
                  </a:txBody>
                  <a:tcPr marL="9144" marR="9144" marT="9144" marB="0" anchor="ctr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charset="-122"/>
                          <a:ea typeface="宋体" charset="-122"/>
                        </a:rPr>
                        <a:t>月</a:t>
                      </a:r>
                      <a:endParaRPr kumimoji="0" lang="zh-CN" alt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marL="9144" marR="9144" marT="9144" marB="0" anchor="ctr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2</a:t>
                      </a: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charset="-122"/>
                          <a:ea typeface="宋体" charset="-122"/>
                        </a:rPr>
                        <a:t>月</a:t>
                      </a:r>
                      <a:endParaRPr kumimoji="0" lang="zh-CN" alt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marL="9144" marR="9144" marT="9144" marB="0" anchor="ctr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3</a:t>
                      </a: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charset="-122"/>
                          <a:ea typeface="宋体" charset="-122"/>
                        </a:rPr>
                        <a:t>月</a:t>
                      </a:r>
                      <a:endParaRPr kumimoji="0" lang="zh-CN" alt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marL="9144" marR="9144" marT="9144" marB="0" anchor="ctr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4</a:t>
                      </a: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charset="-122"/>
                          <a:ea typeface="宋体" charset="-122"/>
                        </a:rPr>
                        <a:t>月</a:t>
                      </a:r>
                      <a:endParaRPr kumimoji="0" lang="zh-CN" alt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marL="9144" marR="9144" marT="9144" marB="0" anchor="ctr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5</a:t>
                      </a: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charset="-122"/>
                          <a:ea typeface="宋体" charset="-122"/>
                        </a:rPr>
                        <a:t>月</a:t>
                      </a:r>
                      <a:endParaRPr kumimoji="0" lang="zh-CN" alt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marL="9144" marR="9144" marT="9144" marB="0" anchor="ctr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6</a:t>
                      </a: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charset="-122"/>
                          <a:ea typeface="宋体" charset="-122"/>
                        </a:rPr>
                        <a:t>月</a:t>
                      </a:r>
                      <a:endParaRPr kumimoji="0" lang="zh-CN" alt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marL="9144" marR="9144" marT="9144" marB="0" anchor="ctr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7</a:t>
                      </a: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charset="-122"/>
                          <a:ea typeface="宋体" charset="-122"/>
                        </a:rPr>
                        <a:t>月</a:t>
                      </a:r>
                      <a:endParaRPr kumimoji="0" lang="zh-CN" alt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marL="9144" marR="9144" marT="9144" marB="0" anchor="ctr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8</a:t>
                      </a: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charset="-122"/>
                          <a:ea typeface="宋体" charset="-122"/>
                        </a:rPr>
                        <a:t>月</a:t>
                      </a:r>
                      <a:endParaRPr kumimoji="0" lang="zh-CN" alt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marL="9144" marR="9144" marT="9144" marB="0" anchor="ctr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9</a:t>
                      </a: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charset="-122"/>
                          <a:ea typeface="宋体" charset="-122"/>
                        </a:rPr>
                        <a:t>月</a:t>
                      </a:r>
                      <a:endParaRPr kumimoji="0" lang="zh-CN" alt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marL="9144" marR="9144" marT="9144" marB="0" anchor="ctr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10</a:t>
                      </a: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charset="-122"/>
                          <a:ea typeface="宋体" charset="-122"/>
                        </a:rPr>
                        <a:t>月</a:t>
                      </a:r>
                      <a:endParaRPr kumimoji="0" lang="zh-CN" alt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marL="9144" marR="9144" marT="9144" marB="0" anchor="ctr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11</a:t>
                      </a: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charset="-122"/>
                          <a:ea typeface="宋体" charset="-122"/>
                        </a:rPr>
                        <a:t>月</a:t>
                      </a:r>
                      <a:endParaRPr kumimoji="0" lang="zh-CN" alt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marL="9144" marR="9144" marT="9144" marB="0" anchor="ctr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12</a:t>
                      </a: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charset="-122"/>
                          <a:ea typeface="宋体" charset="-122"/>
                        </a:rPr>
                        <a:t>月</a:t>
                      </a:r>
                      <a:endParaRPr kumimoji="0" lang="zh-CN" alt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marL="9144" marR="9144" marT="9144" marB="0" anchor="ctr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charset="-122"/>
                          <a:ea typeface="宋体" charset="-122"/>
                        </a:rPr>
                        <a:t>月</a:t>
                      </a:r>
                      <a:endParaRPr kumimoji="0" lang="zh-CN" alt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marL="9144" marR="9144" marT="9144" marB="0" anchor="ctr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2</a:t>
                      </a: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charset="-122"/>
                          <a:ea typeface="宋体" charset="-122"/>
                        </a:rPr>
                        <a:t>月</a:t>
                      </a:r>
                      <a:endParaRPr kumimoji="0" lang="zh-CN" alt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marL="9144" marR="9144" marT="9144" marB="0" anchor="ctr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3</a:t>
                      </a: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charset="-122"/>
                          <a:ea typeface="宋体" charset="-122"/>
                        </a:rPr>
                        <a:t>月</a:t>
                      </a:r>
                      <a:endParaRPr kumimoji="0" lang="zh-CN" alt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marL="9144" marR="9144" marT="9144" marB="0" anchor="ctr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4</a:t>
                      </a: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charset="-122"/>
                          <a:ea typeface="宋体" charset="-122"/>
                        </a:rPr>
                        <a:t>月</a:t>
                      </a:r>
                      <a:endParaRPr kumimoji="0" lang="zh-CN" alt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marL="9144" marR="9144" marT="9144" marB="0" anchor="ctr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5</a:t>
                      </a: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charset="-122"/>
                          <a:ea typeface="宋体" charset="-122"/>
                        </a:rPr>
                        <a:t>月</a:t>
                      </a:r>
                      <a:endParaRPr kumimoji="0" lang="zh-CN" alt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marL="9144" marR="9144" marT="9144" marB="0" anchor="ctr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6</a:t>
                      </a: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charset="-122"/>
                          <a:ea typeface="宋体" charset="-122"/>
                        </a:rPr>
                        <a:t>月</a:t>
                      </a:r>
                      <a:endParaRPr kumimoji="0" lang="zh-CN" alt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marL="9144" marR="9144" marT="9144" marB="0" anchor="ctr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7</a:t>
                      </a: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charset="-122"/>
                          <a:ea typeface="宋体" charset="-122"/>
                        </a:rPr>
                        <a:t>月</a:t>
                      </a:r>
                      <a:endParaRPr kumimoji="0" lang="zh-CN" alt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marL="9144" marR="9144" marT="9144" marB="0" anchor="ctr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8</a:t>
                      </a: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charset="-122"/>
                          <a:ea typeface="宋体" charset="-122"/>
                        </a:rPr>
                        <a:t>月</a:t>
                      </a:r>
                      <a:endParaRPr kumimoji="0" lang="zh-CN" alt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marL="9144" marR="9144" marT="9144" marB="0" anchor="ctr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9</a:t>
                      </a: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charset="-122"/>
                          <a:ea typeface="宋体" charset="-122"/>
                        </a:rPr>
                        <a:t>月</a:t>
                      </a:r>
                      <a:endParaRPr kumimoji="0" lang="zh-CN" alt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marL="9144" marR="9144" marT="9144" marB="0" anchor="ctr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10</a:t>
                      </a: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charset="-122"/>
                          <a:ea typeface="宋体" charset="-122"/>
                        </a:rPr>
                        <a:t>月</a:t>
                      </a:r>
                      <a:endParaRPr kumimoji="0" lang="zh-CN" alt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marL="9144" marR="9144" marT="9144" marB="0" anchor="ctr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11</a:t>
                      </a: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charset="-122"/>
                          <a:ea typeface="宋体" charset="-122"/>
                        </a:rPr>
                        <a:t>月</a:t>
                      </a:r>
                      <a:endParaRPr kumimoji="0" lang="zh-CN" alt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marL="9144" marR="9144" marT="9144" marB="0" anchor="ctr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12</a:t>
                      </a: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charset="-122"/>
                          <a:ea typeface="宋体" charset="-122"/>
                        </a:rPr>
                        <a:t>月</a:t>
                      </a:r>
                      <a:endParaRPr kumimoji="0" lang="zh-CN" alt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marL="9144" marR="9144" marT="9144" marB="0" anchor="ctr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charset="-122"/>
                          <a:ea typeface="宋体" charset="-122"/>
                        </a:rPr>
                        <a:t>产地</a:t>
                      </a:r>
                      <a:endParaRPr kumimoji="0" lang="zh-CN" alt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marL="9144" marR="9144" marT="9144" marB="0" anchor="ctr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316175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4</a:t>
                      </a:r>
                    </a:p>
                  </a:txBody>
                  <a:tcPr marL="9144" marR="9144" marT="9144" marB="0" anchor="ctr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charset="-122"/>
                          <a:ea typeface="宋体" charset="-122"/>
                        </a:rPr>
                        <a:t>蔬菜</a:t>
                      </a:r>
                    </a:p>
                  </a:txBody>
                  <a:tcPr marL="9144" marR="9144" marT="9144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charset="-122"/>
                          <a:ea typeface="宋体" charset="-122"/>
                        </a:rPr>
                        <a:t>鲜金针菇</a:t>
                      </a:r>
                    </a:p>
                  </a:txBody>
                  <a:tcPr marL="9144" marR="9144" marT="9144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9144" marR="9144" marT="9144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9144" marR="9144" marT="9144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9144" marR="9144" marT="9144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9144" marR="9144" marT="9144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9144" marR="9144" marT="9144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9144" marR="9144" marT="9144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9144" marR="9144" marT="9144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9144" marR="9144" marT="9144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9144" marR="9144" marT="9144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9144" marR="9144" marT="9144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9144" marR="9144" marT="9144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9144" marR="9144" marT="9144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9144" marR="9144" marT="9144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9144" marR="9144" marT="9144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9144" marR="9144" marT="9144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9144" marR="9144" marT="9144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9144" marR="9144" marT="9144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9144" marR="9144" marT="9144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9144" marR="9144" marT="9144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9144" marR="9144" marT="9144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9144" marR="9144" marT="9144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9144" marR="9144" marT="9144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9144" marR="9144" marT="9144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9144" marR="9144" marT="9144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charset="-122"/>
                          <a:ea typeface="宋体" charset="-122"/>
                        </a:rPr>
                        <a:t>福建</a:t>
                      </a:r>
                    </a:p>
                  </a:txBody>
                  <a:tcPr marL="9144" marR="9144" marT="9144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316175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4</a:t>
                      </a:r>
                    </a:p>
                  </a:txBody>
                  <a:tcPr marL="9144" marR="9144" marT="9144" marB="0" anchor="ctr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charset="-122"/>
                          <a:ea typeface="宋体" charset="-122"/>
                        </a:rPr>
                        <a:t>蔬菜</a:t>
                      </a:r>
                    </a:p>
                  </a:txBody>
                  <a:tcPr marL="9144" marR="9144" marT="9144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charset="-122"/>
                          <a:ea typeface="宋体" charset="-122"/>
                        </a:rPr>
                        <a:t>香菇</a:t>
                      </a:r>
                    </a:p>
                  </a:txBody>
                  <a:tcPr marL="9144" marR="9144" marT="9144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9144" marR="9144" marT="9144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9144" marR="9144" marT="9144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9144" marR="9144" marT="9144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9144" marR="9144" marT="9144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9144" marR="9144" marT="9144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9144" marR="9144" marT="9144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9144" marR="9144" marT="9144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9144" marR="9144" marT="9144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9144" marR="9144" marT="9144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9144" marR="9144" marT="9144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9144" marR="9144" marT="9144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9144" marR="9144" marT="9144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9144" marR="9144" marT="9144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9144" marR="9144" marT="9144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9144" marR="9144" marT="9144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9144" marR="9144" marT="9144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9144" marR="9144" marT="9144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9144" marR="9144" marT="9144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9144" marR="9144" marT="9144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9144" marR="9144" marT="9144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9144" marR="9144" marT="9144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9144" marR="9144" marT="9144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9144" marR="9144" marT="9144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9144" marR="9144" marT="9144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charset="-122"/>
                          <a:ea typeface="宋体" charset="-122"/>
                        </a:rPr>
                        <a:t>福建</a:t>
                      </a:r>
                    </a:p>
                  </a:txBody>
                  <a:tcPr marL="9144" marR="9144" marT="9144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316175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4</a:t>
                      </a:r>
                    </a:p>
                  </a:txBody>
                  <a:tcPr marL="9144" marR="9144" marT="9144" marB="0" anchor="ctr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charset="-122"/>
                          <a:ea typeface="宋体" charset="-122"/>
                        </a:rPr>
                        <a:t>蔬菜</a:t>
                      </a:r>
                    </a:p>
                  </a:txBody>
                  <a:tcPr marL="9144" marR="9144" marT="9144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charset="-122"/>
                          <a:ea typeface="宋体" charset="-122"/>
                        </a:rPr>
                        <a:t>鲜秀珍菇</a:t>
                      </a:r>
                    </a:p>
                  </a:txBody>
                  <a:tcPr marL="9144" marR="9144" marT="9144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9144" marR="9144" marT="9144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9144" marR="9144" marT="9144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9144" marR="9144" marT="9144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9144" marR="9144" marT="9144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9144" marR="9144" marT="9144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9144" marR="9144" marT="9144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9144" marR="9144" marT="9144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9144" marR="9144" marT="9144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9144" marR="9144" marT="9144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9144" marR="9144" marT="9144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9144" marR="9144" marT="9144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9144" marR="9144" marT="9144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9144" marR="9144" marT="9144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9144" marR="9144" marT="9144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9144" marR="9144" marT="9144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9144" marR="9144" marT="9144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9144" marR="9144" marT="9144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9144" marR="9144" marT="9144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9144" marR="9144" marT="9144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9144" marR="9144" marT="9144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9144" marR="9144" marT="9144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9144" marR="9144" marT="9144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9144" marR="9144" marT="9144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9144" marR="9144" marT="9144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charset="-122"/>
                          <a:ea typeface="宋体" charset="-122"/>
                        </a:rPr>
                        <a:t>福建</a:t>
                      </a:r>
                    </a:p>
                  </a:txBody>
                  <a:tcPr marL="9144" marR="9144" marT="9144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316175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4</a:t>
                      </a:r>
                    </a:p>
                  </a:txBody>
                  <a:tcPr marL="9144" marR="9144" marT="9144" marB="0" anchor="ctr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charset="-122"/>
                          <a:ea typeface="宋体" charset="-122"/>
                        </a:rPr>
                        <a:t>蔬菜</a:t>
                      </a:r>
                    </a:p>
                  </a:txBody>
                  <a:tcPr marL="9144" marR="9144" marT="9144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charset="-122"/>
                          <a:ea typeface="宋体" charset="-122"/>
                        </a:rPr>
                        <a:t>蟹味菇</a:t>
                      </a:r>
                    </a:p>
                  </a:txBody>
                  <a:tcPr marL="9144" marR="9144" marT="9144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9144" marR="9144" marT="9144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9144" marR="9144" marT="9144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9144" marR="9144" marT="9144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9144" marR="9144" marT="9144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9144" marR="9144" marT="9144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9144" marR="9144" marT="9144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9144" marR="9144" marT="9144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9144" marR="9144" marT="9144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9144" marR="9144" marT="9144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9144" marR="9144" marT="9144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9144" marR="9144" marT="9144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9144" marR="9144" marT="9144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9144" marR="9144" marT="9144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9144" marR="9144" marT="9144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9144" marR="9144" marT="9144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9144" marR="9144" marT="9144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9144" marR="9144" marT="9144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9144" marR="9144" marT="9144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9144" marR="9144" marT="9144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9144" marR="9144" marT="9144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9144" marR="9144" marT="9144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9144" marR="9144" marT="9144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9144" marR="9144" marT="9144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9144" marR="9144" marT="9144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charset="-122"/>
                          <a:ea typeface="宋体" charset="-122"/>
                        </a:rPr>
                        <a:t>福建</a:t>
                      </a:r>
                    </a:p>
                  </a:txBody>
                  <a:tcPr marL="9144" marR="9144" marT="9144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316175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4</a:t>
                      </a:r>
                    </a:p>
                  </a:txBody>
                  <a:tcPr marL="9144" marR="9144" marT="9144" marB="0" anchor="ctr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charset="-122"/>
                          <a:ea typeface="宋体" charset="-122"/>
                        </a:rPr>
                        <a:t>蔬菜</a:t>
                      </a:r>
                    </a:p>
                  </a:txBody>
                  <a:tcPr marL="9144" marR="9144" marT="9144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charset="-122"/>
                          <a:ea typeface="宋体" charset="-122"/>
                        </a:rPr>
                        <a:t>鲜茶树菇</a:t>
                      </a:r>
                    </a:p>
                  </a:txBody>
                  <a:tcPr marL="9144" marR="9144" marT="9144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9144" marR="9144" marT="9144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9144" marR="9144" marT="9144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9144" marR="9144" marT="9144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9144" marR="9144" marT="9144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9144" marR="9144" marT="9144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9144" marR="9144" marT="9144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9144" marR="9144" marT="9144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9144" marR="9144" marT="9144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9144" marR="9144" marT="9144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9144" marR="9144" marT="9144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9144" marR="9144" marT="9144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9144" marR="9144" marT="9144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9144" marR="9144" marT="9144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9144" marR="9144" marT="9144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9144" marR="9144" marT="9144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9144" marR="9144" marT="9144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9144" marR="9144" marT="9144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9144" marR="9144" marT="9144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9144" marR="9144" marT="9144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9144" marR="9144" marT="9144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9144" marR="9144" marT="9144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9144" marR="9144" marT="9144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9144" marR="9144" marT="9144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9144" marR="9144" marT="9144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charset="-122"/>
                          <a:ea typeface="宋体" charset="-122"/>
                        </a:rPr>
                        <a:t>福建</a:t>
                      </a:r>
                    </a:p>
                  </a:txBody>
                  <a:tcPr marL="9144" marR="9144" marT="9144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316175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4</a:t>
                      </a:r>
                    </a:p>
                  </a:txBody>
                  <a:tcPr marL="9144" marR="9144" marT="9144" marB="0" anchor="ctr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charset="-122"/>
                          <a:ea typeface="宋体" charset="-122"/>
                        </a:rPr>
                        <a:t>蔬菜</a:t>
                      </a:r>
                    </a:p>
                  </a:txBody>
                  <a:tcPr marL="9144" marR="9144" marT="9144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charset="-122"/>
                          <a:ea typeface="宋体" charset="-122"/>
                        </a:rPr>
                        <a:t>鲜木耳</a:t>
                      </a:r>
                    </a:p>
                  </a:txBody>
                  <a:tcPr marL="9144" marR="9144" marT="9144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9144" marR="9144" marT="9144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9144" marR="9144" marT="9144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9144" marR="9144" marT="9144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9144" marR="9144" marT="9144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9144" marR="9144" marT="9144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9144" marR="9144" marT="9144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9144" marR="9144" marT="9144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9144" marR="9144" marT="9144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9144" marR="9144" marT="9144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9144" marR="9144" marT="9144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9144" marR="9144" marT="9144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9144" marR="9144" marT="9144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9144" marR="9144" marT="9144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9144" marR="9144" marT="9144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9144" marR="9144" marT="9144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9144" marR="9144" marT="9144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9144" marR="9144" marT="9144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9144" marR="9144" marT="9144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9144" marR="9144" marT="9144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9144" marR="9144" marT="9144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9144" marR="9144" marT="9144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9144" marR="9144" marT="9144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9144" marR="9144" marT="9144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9144" marR="9144" marT="9144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charset="-122"/>
                          <a:ea typeface="宋体" charset="-122"/>
                        </a:rPr>
                        <a:t>福建</a:t>
                      </a:r>
                    </a:p>
                  </a:txBody>
                  <a:tcPr marL="9144" marR="9144" marT="9144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316175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4</a:t>
                      </a:r>
                    </a:p>
                  </a:txBody>
                  <a:tcPr marL="9144" marR="9144" marT="9144" marB="0" anchor="ctr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charset="-122"/>
                          <a:ea typeface="宋体" charset="-122"/>
                        </a:rPr>
                        <a:t>蔬菜</a:t>
                      </a:r>
                    </a:p>
                  </a:txBody>
                  <a:tcPr marL="9144" marR="9144" marT="9144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charset="-122"/>
                          <a:ea typeface="宋体" charset="-122"/>
                        </a:rPr>
                        <a:t>鲜鸡腿菇</a:t>
                      </a:r>
                    </a:p>
                  </a:txBody>
                  <a:tcPr marL="9144" marR="9144" marT="9144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9144" marR="9144" marT="9144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9144" marR="9144" marT="9144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9144" marR="9144" marT="9144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9144" marR="9144" marT="9144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9144" marR="9144" marT="9144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9144" marR="9144" marT="9144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9144" marR="9144" marT="9144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9144" marR="9144" marT="9144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9144" marR="9144" marT="9144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9144" marR="9144" marT="9144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9144" marR="9144" marT="9144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9144" marR="9144" marT="9144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9144" marR="9144" marT="9144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9144" marR="9144" marT="9144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9144" marR="9144" marT="9144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9144" marR="9144" marT="9144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9144" marR="9144" marT="9144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9144" marR="9144" marT="9144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9144" marR="9144" marT="9144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9144" marR="9144" marT="9144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9144" marR="9144" marT="9144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9144" marR="9144" marT="9144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9144" marR="9144" marT="9144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9144" marR="9144" marT="9144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charset="-122"/>
                          <a:ea typeface="宋体" charset="-122"/>
                        </a:rPr>
                        <a:t>福建</a:t>
                      </a:r>
                    </a:p>
                  </a:txBody>
                  <a:tcPr marL="9144" marR="9144" marT="9144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316175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4</a:t>
                      </a:r>
                    </a:p>
                  </a:txBody>
                  <a:tcPr marL="9144" marR="9144" marT="9144" marB="0" anchor="ctr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charset="-122"/>
                          <a:ea typeface="宋体" charset="-122"/>
                        </a:rPr>
                        <a:t>蔬菜</a:t>
                      </a:r>
                    </a:p>
                  </a:txBody>
                  <a:tcPr marL="9144" marR="9144" marT="9144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charset="-122"/>
                          <a:ea typeface="宋体" charset="-122"/>
                        </a:rPr>
                        <a:t>鲜草菇</a:t>
                      </a:r>
                    </a:p>
                  </a:txBody>
                  <a:tcPr marL="9144" marR="9144" marT="9144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9144" marR="9144" marT="9144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9144" marR="9144" marT="9144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9144" marR="9144" marT="9144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9144" marR="9144" marT="9144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9144" marR="9144" marT="9144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9144" marR="9144" marT="9144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9144" marR="9144" marT="9144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9144" marR="9144" marT="9144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9144" marR="9144" marT="9144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9144" marR="9144" marT="9144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9144" marR="9144" marT="9144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9144" marR="9144" marT="9144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9144" marR="9144" marT="9144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9144" marR="9144" marT="9144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9144" marR="9144" marT="9144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9144" marR="9144" marT="9144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9144" marR="9144" marT="9144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9144" marR="9144" marT="9144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9144" marR="9144" marT="9144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9144" marR="9144" marT="9144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9144" marR="9144" marT="9144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9144" marR="9144" marT="9144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9144" marR="9144" marT="9144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9144" marR="9144" marT="9144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charset="-122"/>
                          <a:ea typeface="宋体" charset="-122"/>
                        </a:rPr>
                        <a:t>福建</a:t>
                      </a:r>
                    </a:p>
                  </a:txBody>
                  <a:tcPr marL="9144" marR="9144" marT="9144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316175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4</a:t>
                      </a:r>
                    </a:p>
                  </a:txBody>
                  <a:tcPr marL="9144" marR="9144" marT="9144" marB="0" anchor="ctr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charset="-122"/>
                          <a:ea typeface="宋体" charset="-122"/>
                        </a:rPr>
                        <a:t>蔬菜</a:t>
                      </a:r>
                    </a:p>
                  </a:txBody>
                  <a:tcPr marL="9144" marR="9144" marT="9144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charset="-122"/>
                          <a:ea typeface="宋体" charset="-122"/>
                        </a:rPr>
                        <a:t>鲜平菇</a:t>
                      </a:r>
                    </a:p>
                  </a:txBody>
                  <a:tcPr marL="9144" marR="9144" marT="9144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9144" marR="9144" marT="9144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9144" marR="9144" marT="9144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9144" marR="9144" marT="9144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9144" marR="9144" marT="9144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9144" marR="9144" marT="9144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9144" marR="9144" marT="9144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9144" marR="9144" marT="9144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9144" marR="9144" marT="9144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9144" marR="9144" marT="9144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9144" marR="9144" marT="9144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9144" marR="9144" marT="9144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9144" marR="9144" marT="9144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9144" marR="9144" marT="9144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9144" marR="9144" marT="9144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9144" marR="9144" marT="9144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9144" marR="9144" marT="9144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9144" marR="9144" marT="9144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9144" marR="9144" marT="9144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9144" marR="9144" marT="9144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9144" marR="9144" marT="9144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9144" marR="9144" marT="9144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9144" marR="9144" marT="9144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9144" marR="9144" marT="9144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9144" marR="9144" marT="9144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charset="-122"/>
                          <a:ea typeface="宋体" charset="-122"/>
                        </a:rPr>
                        <a:t>福建</a:t>
                      </a:r>
                    </a:p>
                  </a:txBody>
                  <a:tcPr marL="9144" marR="9144" marT="9144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316175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4</a:t>
                      </a:r>
                    </a:p>
                  </a:txBody>
                  <a:tcPr marL="9144" marR="9144" marT="9144" marB="0" anchor="ctr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charset="-122"/>
                          <a:ea typeface="宋体" charset="-122"/>
                        </a:rPr>
                        <a:t>蔬菜</a:t>
                      </a:r>
                    </a:p>
                  </a:txBody>
                  <a:tcPr marL="9144" marR="9144" marT="9144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charset="-122"/>
                          <a:ea typeface="宋体" charset="-122"/>
                        </a:rPr>
                        <a:t>鲜杏鲍菇</a:t>
                      </a:r>
                    </a:p>
                  </a:txBody>
                  <a:tcPr marL="9144" marR="9144" marT="9144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9144" marR="9144" marT="9144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9144" marR="9144" marT="9144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9144" marR="9144" marT="9144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9144" marR="9144" marT="9144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9144" marR="9144" marT="9144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9144" marR="9144" marT="9144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9144" marR="9144" marT="9144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9144" marR="9144" marT="9144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9144" marR="9144" marT="9144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9144" marR="9144" marT="9144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9144" marR="9144" marT="9144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9144" marR="9144" marT="9144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9144" marR="9144" marT="9144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9144" marR="9144" marT="9144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9144" marR="9144" marT="9144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9144" marR="9144" marT="9144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9144" marR="9144" marT="9144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9144" marR="9144" marT="9144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9144" marR="9144" marT="9144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9144" marR="9144" marT="9144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9144" marR="9144" marT="9144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9144" marR="9144" marT="9144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9144" marR="9144" marT="9144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9144" marR="9144" marT="9144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charset="-122"/>
                          <a:ea typeface="宋体" charset="-122"/>
                        </a:rPr>
                        <a:t>福建</a:t>
                      </a:r>
                    </a:p>
                  </a:txBody>
                  <a:tcPr marL="9144" marR="9144" marT="9144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316175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4</a:t>
                      </a:r>
                    </a:p>
                  </a:txBody>
                  <a:tcPr marL="9144" marR="9144" marT="9144" marB="0" anchor="ctr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charset="-122"/>
                          <a:ea typeface="宋体" charset="-122"/>
                        </a:rPr>
                        <a:t>蔬菜</a:t>
                      </a:r>
                    </a:p>
                  </a:txBody>
                  <a:tcPr marL="9144" marR="9144" marT="9144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charset="-122"/>
                          <a:ea typeface="宋体" charset="-122"/>
                        </a:rPr>
                        <a:t>鲜猪肚菇</a:t>
                      </a:r>
                    </a:p>
                  </a:txBody>
                  <a:tcPr marL="9144" marR="9144" marT="9144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9144" marR="9144" marT="9144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9144" marR="9144" marT="9144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9144" marR="9144" marT="9144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9144" marR="9144" marT="9144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9144" marR="9144" marT="9144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9144" marR="9144" marT="9144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9144" marR="9144" marT="9144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9144" marR="9144" marT="9144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9144" marR="9144" marT="9144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9144" marR="9144" marT="9144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9144" marR="9144" marT="9144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9144" marR="9144" marT="9144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9144" marR="9144" marT="9144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9144" marR="9144" marT="9144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9144" marR="9144" marT="9144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9144" marR="9144" marT="9144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9144" marR="9144" marT="9144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9144" marR="9144" marT="9144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9144" marR="9144" marT="9144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9144" marR="9144" marT="9144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9144" marR="9144" marT="9144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9144" marR="9144" marT="9144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9144" marR="9144" marT="9144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9144" marR="9144" marT="9144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charset="-122"/>
                          <a:ea typeface="宋体" charset="-122"/>
                        </a:rPr>
                        <a:t>福建</a:t>
                      </a:r>
                    </a:p>
                  </a:txBody>
                  <a:tcPr marL="9144" marR="9144" marT="9144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316175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4</a:t>
                      </a:r>
                    </a:p>
                  </a:txBody>
                  <a:tcPr marL="9144" marR="9144" marT="9144" marB="0" anchor="ctr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charset="-122"/>
                          <a:ea typeface="宋体" charset="-122"/>
                        </a:rPr>
                        <a:t>蔬菜</a:t>
                      </a:r>
                    </a:p>
                  </a:txBody>
                  <a:tcPr marL="9144" marR="9144" marT="9144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charset="-122"/>
                          <a:ea typeface="宋体" charset="-122"/>
                        </a:rPr>
                        <a:t>蘑菇</a:t>
                      </a:r>
                    </a:p>
                  </a:txBody>
                  <a:tcPr marL="9144" marR="9144" marT="9144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9144" marR="9144" marT="9144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9144" marR="9144" marT="9144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9144" marR="9144" marT="9144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9144" marR="9144" marT="9144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9144" marR="9144" marT="9144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9144" marR="9144" marT="9144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9144" marR="9144" marT="9144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9144" marR="9144" marT="9144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9144" marR="9144" marT="9144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9144" marR="9144" marT="9144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9144" marR="9144" marT="9144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9144" marR="9144" marT="9144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9144" marR="9144" marT="9144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9144" marR="9144" marT="9144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9144" marR="9144" marT="9144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9144" marR="9144" marT="9144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9144" marR="9144" marT="9144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9144" marR="9144" marT="9144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9144" marR="9144" marT="9144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9144" marR="9144" marT="9144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9144" marR="9144" marT="9144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9144" marR="9144" marT="9144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9144" marR="9144" marT="9144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9144" marR="9144" marT="9144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charset="-122"/>
                          <a:ea typeface="宋体" charset="-122"/>
                        </a:rPr>
                        <a:t>福建</a:t>
                      </a:r>
                    </a:p>
                  </a:txBody>
                  <a:tcPr marL="9144" marR="9144" marT="9144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316175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4</a:t>
                      </a:r>
                    </a:p>
                  </a:txBody>
                  <a:tcPr marL="9144" marR="9144" marT="9144" marB="0" anchor="ctr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charset="-122"/>
                          <a:ea typeface="宋体" charset="-122"/>
                        </a:rPr>
                        <a:t>蔬菜</a:t>
                      </a:r>
                    </a:p>
                  </a:txBody>
                  <a:tcPr marL="9144" marR="9144" marT="9144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charset="-122"/>
                          <a:ea typeface="宋体" charset="-122"/>
                        </a:rPr>
                        <a:t>鲜鲍鱼菇</a:t>
                      </a:r>
                    </a:p>
                  </a:txBody>
                  <a:tcPr marL="9144" marR="9144" marT="9144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9144" marR="9144" marT="9144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9144" marR="9144" marT="9144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9144" marR="9144" marT="9144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9144" marR="9144" marT="9144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9144" marR="9144" marT="9144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9144" marR="9144" marT="9144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9144" marR="9144" marT="9144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9144" marR="9144" marT="9144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9144" marR="9144" marT="9144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9144" marR="9144" marT="9144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9144" marR="9144" marT="9144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9144" marR="9144" marT="9144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9144" marR="9144" marT="9144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9144" marR="9144" marT="9144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9144" marR="9144" marT="9144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9144" marR="9144" marT="9144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9144" marR="9144" marT="9144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9144" marR="9144" marT="9144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9144" marR="9144" marT="9144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9144" marR="9144" marT="9144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9144" marR="9144" marT="9144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9144" marR="9144" marT="9144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9144" marR="9144" marT="9144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9144" marR="9144" marT="9144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charset="-122"/>
                          <a:ea typeface="宋体" charset="-122"/>
                        </a:rPr>
                        <a:t>福建</a:t>
                      </a:r>
                    </a:p>
                  </a:txBody>
                  <a:tcPr marL="9144" marR="9144" marT="9144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316175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4</a:t>
                      </a:r>
                    </a:p>
                  </a:txBody>
                  <a:tcPr marL="9144" marR="9144" marT="9144" marB="0" anchor="ctr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charset="-122"/>
                          <a:ea typeface="宋体" charset="-122"/>
                        </a:rPr>
                        <a:t>蔬菜</a:t>
                      </a:r>
                    </a:p>
                  </a:txBody>
                  <a:tcPr marL="9144" marR="9144" marT="9144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charset="-122"/>
                          <a:ea typeface="宋体" charset="-122"/>
                        </a:rPr>
                        <a:t>白灵菇</a:t>
                      </a:r>
                    </a:p>
                  </a:txBody>
                  <a:tcPr marL="9144" marR="9144" marT="9144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9144" marR="9144" marT="9144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9144" marR="9144" marT="9144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9144" marR="9144" marT="9144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9144" marR="9144" marT="9144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9144" marR="9144" marT="9144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9144" marR="9144" marT="9144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9144" marR="9144" marT="9144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9144" marR="9144" marT="9144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9144" marR="9144" marT="9144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9144" marR="9144" marT="9144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9144" marR="9144" marT="9144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9144" marR="9144" marT="9144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9144" marR="9144" marT="9144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9144" marR="9144" marT="9144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9144" marR="9144" marT="9144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9144" marR="9144" marT="9144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9144" marR="9144" marT="9144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9144" marR="9144" marT="9144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9144" marR="9144" marT="9144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9144" marR="9144" marT="9144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9144" marR="9144" marT="9144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9144" marR="9144" marT="9144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9144" marR="9144" marT="9144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9144" marR="9144" marT="9144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charset="-122"/>
                          <a:ea typeface="宋体" charset="-122"/>
                        </a:rPr>
                        <a:t>福建</a:t>
                      </a:r>
                    </a:p>
                  </a:txBody>
                  <a:tcPr marL="9144" marR="9144" marT="9144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316175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4</a:t>
                      </a:r>
                    </a:p>
                  </a:txBody>
                  <a:tcPr marL="9144" marR="9144" marT="9144" marB="0" anchor="ctr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charset="-122"/>
                          <a:ea typeface="宋体" charset="-122"/>
                        </a:rPr>
                        <a:t>蔬菜</a:t>
                      </a:r>
                    </a:p>
                  </a:txBody>
                  <a:tcPr marL="9144" marR="9144" marT="9144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charset="-122"/>
                          <a:ea typeface="宋体" charset="-122"/>
                        </a:rPr>
                        <a:t>香鲍菇</a:t>
                      </a:r>
                    </a:p>
                  </a:txBody>
                  <a:tcPr marL="9144" marR="9144" marT="9144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9144" marR="9144" marT="9144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9144" marR="9144" marT="9144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9144" marR="9144" marT="9144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9144" marR="9144" marT="9144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9144" marR="9144" marT="9144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9144" marR="9144" marT="9144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9144" marR="9144" marT="9144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9144" marR="9144" marT="9144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9144" marR="9144" marT="9144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9144" marR="9144" marT="9144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9144" marR="9144" marT="9144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9144" marR="9144" marT="9144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9144" marR="9144" marT="9144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9144" marR="9144" marT="9144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9144" marR="9144" marT="9144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9144" marR="9144" marT="9144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9144" marR="9144" marT="9144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9144" marR="9144" marT="9144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9144" marR="9144" marT="9144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9144" marR="9144" marT="9144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9144" marR="9144" marT="9144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9144" marR="9144" marT="9144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9144" marR="9144" marT="9144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9144" marR="9144" marT="9144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charset="-122"/>
                          <a:ea typeface="宋体" charset="-122"/>
                        </a:rPr>
                        <a:t>福建</a:t>
                      </a:r>
                    </a:p>
                  </a:txBody>
                  <a:tcPr marL="9144" marR="9144" marT="9144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316175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4</a:t>
                      </a:r>
                    </a:p>
                  </a:txBody>
                  <a:tcPr marL="9144" marR="9144" marT="9144" marB="0" anchor="ctr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charset="-122"/>
                          <a:ea typeface="宋体" charset="-122"/>
                        </a:rPr>
                        <a:t>蔬菜</a:t>
                      </a:r>
                    </a:p>
                  </a:txBody>
                  <a:tcPr marL="9144" marR="9144" marT="9144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charset="-122"/>
                          <a:ea typeface="宋体" charset="-122"/>
                        </a:rPr>
                        <a:t>草菇</a:t>
                      </a:r>
                    </a:p>
                  </a:txBody>
                  <a:tcPr marL="9144" marR="9144" marT="9144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9144" marR="9144" marT="9144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9144" marR="9144" marT="9144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9144" marR="9144" marT="9144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9144" marR="9144" marT="9144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9144" marR="9144" marT="9144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9144" marR="9144" marT="9144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9144" marR="9144" marT="9144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9144" marR="9144" marT="9144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9144" marR="9144" marT="9144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9144" marR="9144" marT="9144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9144" marR="9144" marT="9144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9144" marR="9144" marT="9144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9144" marR="9144" marT="9144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9144" marR="9144" marT="9144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9144" marR="9144" marT="9144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9144" marR="9144" marT="9144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9144" marR="9144" marT="9144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9144" marR="9144" marT="9144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9144" marR="9144" marT="9144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9144" marR="9144" marT="9144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9144" marR="9144" marT="9144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9144" marR="9144" marT="9144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9144" marR="9144" marT="9144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9144" marR="9144" marT="9144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charset="-122"/>
                          <a:ea typeface="宋体" charset="-122"/>
                        </a:rPr>
                        <a:t>福建</a:t>
                      </a:r>
                    </a:p>
                  </a:txBody>
                  <a:tcPr marL="9144" marR="9144" marT="9144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表格 1"/>
          <p:cNvGraphicFramePr>
            <a:graphicFrameLocks noGrp="1"/>
          </p:cNvGraphicFramePr>
          <p:nvPr/>
        </p:nvGraphicFramePr>
        <p:xfrm>
          <a:off x="142844" y="214290"/>
          <a:ext cx="8786880" cy="6429423"/>
        </p:xfrm>
        <a:graphic>
          <a:graphicData uri="http://schemas.openxmlformats.org/drawingml/2006/table">
            <a:tbl>
              <a:tblPr/>
              <a:tblGrid>
                <a:gridCol w="444852"/>
                <a:gridCol w="830390"/>
                <a:gridCol w="864283"/>
                <a:gridCol w="254201"/>
                <a:gridCol w="254201"/>
                <a:gridCol w="254201"/>
                <a:gridCol w="254201"/>
                <a:gridCol w="254201"/>
                <a:gridCol w="254201"/>
                <a:gridCol w="254201"/>
                <a:gridCol w="254201"/>
                <a:gridCol w="254201"/>
                <a:gridCol w="254201"/>
                <a:gridCol w="254201"/>
                <a:gridCol w="254201"/>
                <a:gridCol w="254201"/>
                <a:gridCol w="254201"/>
                <a:gridCol w="254201"/>
                <a:gridCol w="254201"/>
                <a:gridCol w="254201"/>
                <a:gridCol w="254201"/>
                <a:gridCol w="254201"/>
                <a:gridCol w="254201"/>
                <a:gridCol w="254201"/>
                <a:gridCol w="254201"/>
                <a:gridCol w="254201"/>
                <a:gridCol w="254201"/>
                <a:gridCol w="546531"/>
              </a:tblGrid>
              <a:tr h="293030"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 dirty="0">
                          <a:latin typeface="Arial"/>
                        </a:rPr>
                        <a:t>　</a:t>
                      </a:r>
                    </a:p>
                  </a:txBody>
                  <a:tcPr marL="8826" marR="8826" marT="88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826" marR="8826" marT="88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826" marR="8826" marT="88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上市时间</a:t>
                      </a:r>
                    </a:p>
                  </a:txBody>
                  <a:tcPr marL="8826" marR="8826" marT="88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826" marR="8826" marT="88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826" marR="8826" marT="88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826" marR="8826" marT="88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826" marR="8826" marT="88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826" marR="8826" marT="88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826" marR="8826" marT="88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826" marR="8826" marT="88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826" marR="8826" marT="88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826" marR="8826" marT="88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销售时间</a:t>
                      </a:r>
                    </a:p>
                  </a:txBody>
                  <a:tcPr marL="8826" marR="8826" marT="88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826" marR="8826" marT="88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826" marR="8826" marT="88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826" marR="8826" marT="88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826" marR="8826" marT="88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826" marR="8826" marT="88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826" marR="8826" marT="88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826" marR="8826" marT="88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826" marR="8826" marT="88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826" marR="8826" marT="88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826" marR="8826" marT="88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568823"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大类</a:t>
                      </a:r>
                      <a:endParaRPr lang="zh-CN" altLang="en-US" sz="11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8826" marR="8826" marT="8826" marB="0" anchor="ctr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大类名称</a:t>
                      </a:r>
                      <a:endParaRPr lang="zh-CN" altLang="en-US" sz="11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8826" marR="8826" marT="8826" marB="0" anchor="ctr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商品名称</a:t>
                      </a:r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                                                                                                                         </a:t>
                      </a:r>
                    </a:p>
                  </a:txBody>
                  <a:tcPr marL="8826" marR="8826" marT="8826" marB="0" anchor="ctr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  <a:r>
                        <a:rPr lang="zh-CN" altLang="en-US" sz="1100" b="0" i="0" u="none" strike="noStrike">
                          <a:latin typeface="宋体"/>
                        </a:rPr>
                        <a:t>月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8826" marR="8826" marT="8826" marB="0" anchor="ctr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latin typeface="Arial"/>
                        </a:rPr>
                        <a:t>2</a:t>
                      </a:r>
                      <a:r>
                        <a:rPr lang="zh-CN" altLang="en-US" sz="1100" b="0" i="0" u="none" strike="noStrike">
                          <a:latin typeface="宋体"/>
                        </a:rPr>
                        <a:t>月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8826" marR="8826" marT="8826" marB="0" anchor="ctr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latin typeface="Arial"/>
                        </a:rPr>
                        <a:t>3</a:t>
                      </a:r>
                      <a:r>
                        <a:rPr lang="zh-CN" altLang="en-US" sz="1100" b="0" i="0" u="none" strike="noStrike">
                          <a:latin typeface="宋体"/>
                        </a:rPr>
                        <a:t>月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8826" marR="8826" marT="8826" marB="0" anchor="ctr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latin typeface="Arial"/>
                        </a:rPr>
                        <a:t>4</a:t>
                      </a:r>
                      <a:r>
                        <a:rPr lang="zh-CN" altLang="en-US" sz="1100" b="0" i="0" u="none" strike="noStrike">
                          <a:latin typeface="宋体"/>
                        </a:rPr>
                        <a:t>月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8826" marR="8826" marT="8826" marB="0" anchor="ctr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latin typeface="Arial"/>
                        </a:rPr>
                        <a:t>5</a:t>
                      </a:r>
                      <a:r>
                        <a:rPr lang="zh-CN" altLang="en-US" sz="1100" b="0" i="0" u="none" strike="noStrike">
                          <a:latin typeface="宋体"/>
                        </a:rPr>
                        <a:t>月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8826" marR="8826" marT="8826" marB="0" anchor="ctr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latin typeface="Arial"/>
                        </a:rPr>
                        <a:t>6</a:t>
                      </a:r>
                      <a:r>
                        <a:rPr lang="zh-CN" altLang="en-US" sz="1100" b="0" i="0" u="none" strike="noStrike">
                          <a:latin typeface="宋体"/>
                        </a:rPr>
                        <a:t>月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8826" marR="8826" marT="8826" marB="0" anchor="ctr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latin typeface="Arial"/>
                        </a:rPr>
                        <a:t>7</a:t>
                      </a:r>
                      <a:r>
                        <a:rPr lang="zh-CN" altLang="en-US" sz="1100" b="0" i="0" u="none" strike="noStrike">
                          <a:latin typeface="宋体"/>
                        </a:rPr>
                        <a:t>月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8826" marR="8826" marT="8826" marB="0" anchor="ctr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latin typeface="Arial"/>
                        </a:rPr>
                        <a:t>8</a:t>
                      </a:r>
                      <a:r>
                        <a:rPr lang="zh-CN" altLang="en-US" sz="1100" b="0" i="0" u="none" strike="noStrike">
                          <a:latin typeface="宋体"/>
                        </a:rPr>
                        <a:t>月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8826" marR="8826" marT="8826" marB="0" anchor="ctr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latin typeface="Arial"/>
                        </a:rPr>
                        <a:t>9</a:t>
                      </a:r>
                      <a:r>
                        <a:rPr lang="zh-CN" altLang="en-US" sz="1100" b="0" i="0" u="none" strike="noStrike">
                          <a:latin typeface="宋体"/>
                        </a:rPr>
                        <a:t>月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8826" marR="8826" marT="8826" marB="0" anchor="ctr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latin typeface="Arial"/>
                        </a:rPr>
                        <a:t>10</a:t>
                      </a:r>
                      <a:r>
                        <a:rPr lang="zh-CN" altLang="en-US" sz="1100" b="0" i="0" u="none" strike="noStrike">
                          <a:latin typeface="宋体"/>
                        </a:rPr>
                        <a:t>月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8826" marR="8826" marT="8826" marB="0" anchor="ctr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latin typeface="Arial"/>
                        </a:rPr>
                        <a:t>11</a:t>
                      </a:r>
                      <a:r>
                        <a:rPr lang="zh-CN" altLang="en-US" sz="1100" b="0" i="0" u="none" strike="noStrike">
                          <a:latin typeface="宋体"/>
                        </a:rPr>
                        <a:t>月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8826" marR="8826" marT="8826" marB="0" anchor="ctr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latin typeface="Arial"/>
                        </a:rPr>
                        <a:t>12</a:t>
                      </a:r>
                      <a:r>
                        <a:rPr lang="zh-CN" altLang="en-US" sz="1100" b="0" i="0" u="none" strike="noStrike">
                          <a:latin typeface="宋体"/>
                        </a:rPr>
                        <a:t>月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8826" marR="8826" marT="8826" marB="0" anchor="ctr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  <a:r>
                        <a:rPr lang="zh-CN" altLang="en-US" sz="1100" b="0" i="0" u="none" strike="noStrike">
                          <a:latin typeface="宋体"/>
                        </a:rPr>
                        <a:t>月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8826" marR="8826" marT="8826" marB="0" anchor="ctr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latin typeface="Arial"/>
                        </a:rPr>
                        <a:t>2</a:t>
                      </a:r>
                      <a:r>
                        <a:rPr lang="zh-CN" altLang="en-US" sz="1100" b="0" i="0" u="none" strike="noStrike">
                          <a:latin typeface="宋体"/>
                        </a:rPr>
                        <a:t>月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8826" marR="8826" marT="8826" marB="0" anchor="ctr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latin typeface="Arial"/>
                        </a:rPr>
                        <a:t>3</a:t>
                      </a:r>
                      <a:r>
                        <a:rPr lang="zh-CN" altLang="en-US" sz="1100" b="0" i="0" u="none" strike="noStrike">
                          <a:latin typeface="宋体"/>
                        </a:rPr>
                        <a:t>月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8826" marR="8826" marT="8826" marB="0" anchor="ctr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latin typeface="Arial"/>
                        </a:rPr>
                        <a:t>4</a:t>
                      </a:r>
                      <a:r>
                        <a:rPr lang="zh-CN" altLang="en-US" sz="1100" b="0" i="0" u="none" strike="noStrike">
                          <a:latin typeface="宋体"/>
                        </a:rPr>
                        <a:t>月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8826" marR="8826" marT="8826" marB="0" anchor="ctr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latin typeface="Arial"/>
                        </a:rPr>
                        <a:t>5</a:t>
                      </a:r>
                      <a:r>
                        <a:rPr lang="zh-CN" altLang="en-US" sz="1100" b="0" i="0" u="none" strike="noStrike">
                          <a:latin typeface="宋体"/>
                        </a:rPr>
                        <a:t>月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8826" marR="8826" marT="8826" marB="0" anchor="ctr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latin typeface="Arial"/>
                        </a:rPr>
                        <a:t>6</a:t>
                      </a:r>
                      <a:r>
                        <a:rPr lang="zh-CN" altLang="en-US" sz="1100" b="0" i="0" u="none" strike="noStrike">
                          <a:latin typeface="宋体"/>
                        </a:rPr>
                        <a:t>月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8826" marR="8826" marT="8826" marB="0" anchor="ctr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latin typeface="Arial"/>
                        </a:rPr>
                        <a:t>7</a:t>
                      </a:r>
                      <a:r>
                        <a:rPr lang="zh-CN" altLang="en-US" sz="1100" b="0" i="0" u="none" strike="noStrike">
                          <a:latin typeface="宋体"/>
                        </a:rPr>
                        <a:t>月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8826" marR="8826" marT="8826" marB="0" anchor="ctr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latin typeface="Arial"/>
                        </a:rPr>
                        <a:t>8</a:t>
                      </a:r>
                      <a:r>
                        <a:rPr lang="zh-CN" altLang="en-US" sz="1100" b="0" i="0" u="none" strike="noStrike">
                          <a:latin typeface="宋体"/>
                        </a:rPr>
                        <a:t>月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8826" marR="8826" marT="8826" marB="0" anchor="ctr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latin typeface="Arial"/>
                        </a:rPr>
                        <a:t>9</a:t>
                      </a:r>
                      <a:r>
                        <a:rPr lang="zh-CN" altLang="en-US" sz="1100" b="0" i="0" u="none" strike="noStrike">
                          <a:latin typeface="宋体"/>
                        </a:rPr>
                        <a:t>月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8826" marR="8826" marT="8826" marB="0" anchor="ctr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latin typeface="Arial"/>
                        </a:rPr>
                        <a:t>10</a:t>
                      </a:r>
                      <a:r>
                        <a:rPr lang="zh-CN" altLang="en-US" sz="1100" b="0" i="0" u="none" strike="noStrike">
                          <a:latin typeface="宋体"/>
                        </a:rPr>
                        <a:t>月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8826" marR="8826" marT="8826" marB="0" anchor="ctr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latin typeface="Arial"/>
                        </a:rPr>
                        <a:t>11</a:t>
                      </a:r>
                      <a:r>
                        <a:rPr lang="zh-CN" altLang="en-US" sz="1100" b="0" i="0" u="none" strike="noStrike">
                          <a:latin typeface="宋体"/>
                        </a:rPr>
                        <a:t>月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8826" marR="8826" marT="8826" marB="0" anchor="ctr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latin typeface="Arial"/>
                        </a:rPr>
                        <a:t>12</a:t>
                      </a:r>
                      <a:r>
                        <a:rPr lang="zh-CN" altLang="en-US" sz="1100" b="0" i="0" u="none" strike="noStrike">
                          <a:latin typeface="宋体"/>
                        </a:rPr>
                        <a:t>月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8826" marR="8826" marT="8826" marB="0" anchor="ctr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100" b="0" i="0" u="none" strike="noStrike">
                          <a:latin typeface="宋体"/>
                        </a:rPr>
                        <a:t>产地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8826" marR="8826" marT="8826" marB="0" anchor="ctr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9303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latin typeface="Arial"/>
                        </a:rPr>
                        <a:t>4</a:t>
                      </a:r>
                    </a:p>
                  </a:txBody>
                  <a:tcPr marL="8826" marR="8826" marT="8826" marB="0" anchor="ctr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蔬菜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荷兰土豆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广东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9303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latin typeface="Arial"/>
                        </a:rPr>
                        <a:t>4</a:t>
                      </a:r>
                    </a:p>
                  </a:txBody>
                  <a:tcPr marL="8826" marR="8826" marT="8826" marB="0" anchor="ctr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蔬菜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荷兰土豆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山东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9303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latin typeface="Arial"/>
                        </a:rPr>
                        <a:t>4</a:t>
                      </a:r>
                    </a:p>
                  </a:txBody>
                  <a:tcPr marL="8826" marR="8826" marT="8826" marB="0" anchor="ctr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蔬菜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红萝卜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福建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9303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latin typeface="Arial"/>
                        </a:rPr>
                        <a:t>4</a:t>
                      </a:r>
                    </a:p>
                  </a:txBody>
                  <a:tcPr marL="8826" marR="8826" marT="8826" marB="0" anchor="ctr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蔬菜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紫心番薯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越南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9303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latin typeface="Arial"/>
                        </a:rPr>
                        <a:t>4</a:t>
                      </a:r>
                    </a:p>
                  </a:txBody>
                  <a:tcPr marL="8826" marR="8826" marT="8826" marB="0" anchor="ctr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蔬菜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白萝卜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山东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9303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latin typeface="Arial"/>
                        </a:rPr>
                        <a:t>4</a:t>
                      </a:r>
                    </a:p>
                  </a:txBody>
                  <a:tcPr marL="8826" marR="8826" marT="8826" marB="0" anchor="ctr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蔬菜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莲藕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湖北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9303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latin typeface="Arial"/>
                        </a:rPr>
                        <a:t>4</a:t>
                      </a:r>
                    </a:p>
                  </a:txBody>
                  <a:tcPr marL="8826" marR="8826" marT="8826" marB="0" anchor="ctr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蔬菜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 dirty="0">
                          <a:latin typeface="宋体"/>
                        </a:rPr>
                        <a:t>莴笋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湖北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9303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latin typeface="Arial"/>
                        </a:rPr>
                        <a:t>4</a:t>
                      </a:r>
                    </a:p>
                  </a:txBody>
                  <a:tcPr marL="8826" marR="8826" marT="8826" marB="0" anchor="ctr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蔬菜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淮山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广西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9303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latin typeface="Arial"/>
                        </a:rPr>
                        <a:t>4</a:t>
                      </a:r>
                    </a:p>
                  </a:txBody>
                  <a:tcPr marL="8826" marR="8826" marT="8826" marB="0" anchor="ctr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蔬菜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西芹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云南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9303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latin typeface="Arial"/>
                        </a:rPr>
                        <a:t>4</a:t>
                      </a:r>
                    </a:p>
                  </a:txBody>
                  <a:tcPr marL="8826" marR="8826" marT="8826" marB="0" anchor="ctr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蔬菜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青萝卜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山东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9303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latin typeface="Arial"/>
                        </a:rPr>
                        <a:t>4</a:t>
                      </a:r>
                    </a:p>
                  </a:txBody>
                  <a:tcPr marL="8826" marR="8826" marT="8826" marB="0" anchor="ctr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蔬菜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香芋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广西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9303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latin typeface="Arial"/>
                        </a:rPr>
                        <a:t>4</a:t>
                      </a:r>
                    </a:p>
                  </a:txBody>
                  <a:tcPr marL="8826" marR="8826" marT="8826" marB="0" anchor="ctr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蔬菜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香芋仔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广西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9303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latin typeface="Arial"/>
                        </a:rPr>
                        <a:t>4</a:t>
                      </a:r>
                    </a:p>
                  </a:txBody>
                  <a:tcPr marL="8826" marR="8826" marT="8826" marB="0" anchor="ctr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蔬菜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绿豆芽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广东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9303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latin typeface="Arial"/>
                        </a:rPr>
                        <a:t>4</a:t>
                      </a:r>
                    </a:p>
                  </a:txBody>
                  <a:tcPr marL="8826" marR="8826" marT="8826" marB="0" anchor="ctr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蔬菜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牛蒡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云南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9303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latin typeface="Arial"/>
                        </a:rPr>
                        <a:t>4</a:t>
                      </a:r>
                    </a:p>
                  </a:txBody>
                  <a:tcPr marL="8826" marR="8826" marT="8826" marB="0" anchor="ctr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蔬菜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黄豆芽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广东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9303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latin typeface="Arial"/>
                        </a:rPr>
                        <a:t>4</a:t>
                      </a:r>
                    </a:p>
                  </a:txBody>
                  <a:tcPr marL="8826" marR="8826" marT="8826" marB="0" anchor="ctr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蔬菜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马蹄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广东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9303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latin typeface="Arial"/>
                        </a:rPr>
                        <a:t>4</a:t>
                      </a:r>
                    </a:p>
                  </a:txBody>
                  <a:tcPr marL="8826" marR="8826" marT="8826" marB="0" anchor="ctr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蔬菜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水笋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江西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9303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latin typeface="Arial"/>
                        </a:rPr>
                        <a:t>4</a:t>
                      </a:r>
                    </a:p>
                  </a:txBody>
                  <a:tcPr marL="8826" marR="8826" marT="8826" marB="0" anchor="ctr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蔬菜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大芥兰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广东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9303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latin typeface="Arial"/>
                        </a:rPr>
                        <a:t>4</a:t>
                      </a:r>
                    </a:p>
                  </a:txBody>
                  <a:tcPr marL="8826" marR="8826" marT="8826" marB="0" anchor="ctr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蔬菜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沙葛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 dirty="0">
                          <a:latin typeface="宋体"/>
                        </a:rPr>
                        <a:t>广东</a:t>
                      </a:r>
                    </a:p>
                  </a:txBody>
                  <a:tcPr marL="8826" marR="8826" marT="8826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格 3"/>
          <p:cNvGraphicFramePr>
            <a:graphicFrameLocks noGrp="1"/>
          </p:cNvGraphicFramePr>
          <p:nvPr/>
        </p:nvGraphicFramePr>
        <p:xfrm>
          <a:off x="214282" y="285728"/>
          <a:ext cx="8715430" cy="6215118"/>
        </p:xfrm>
        <a:graphic>
          <a:graphicData uri="http://schemas.openxmlformats.org/drawingml/2006/table">
            <a:tbl>
              <a:tblPr/>
              <a:tblGrid>
                <a:gridCol w="333226"/>
                <a:gridCol w="511739"/>
                <a:gridCol w="920336"/>
                <a:gridCol w="253886"/>
                <a:gridCol w="253886"/>
                <a:gridCol w="253886"/>
                <a:gridCol w="253886"/>
                <a:gridCol w="253886"/>
                <a:gridCol w="253886"/>
                <a:gridCol w="253886"/>
                <a:gridCol w="253886"/>
                <a:gridCol w="253886"/>
                <a:gridCol w="253886"/>
                <a:gridCol w="253886"/>
                <a:gridCol w="253886"/>
                <a:gridCol w="253886"/>
                <a:gridCol w="253886"/>
                <a:gridCol w="253886"/>
                <a:gridCol w="253886"/>
                <a:gridCol w="253886"/>
                <a:gridCol w="253886"/>
                <a:gridCol w="253886"/>
                <a:gridCol w="253886"/>
                <a:gridCol w="253886"/>
                <a:gridCol w="253886"/>
                <a:gridCol w="253886"/>
                <a:gridCol w="253886"/>
                <a:gridCol w="856865"/>
              </a:tblGrid>
              <a:tr h="214735"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60" marR="8260" marT="82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60" marR="8260" marT="82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60" marR="8260" marT="82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上市时间</a:t>
                      </a:r>
                    </a:p>
                  </a:txBody>
                  <a:tcPr marL="8260" marR="8260" marT="82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0D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60" marR="8260" marT="82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0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60" marR="8260" marT="82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0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60" marR="8260" marT="82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0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60" marR="8260" marT="82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0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60" marR="8260" marT="82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0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60" marR="8260" marT="82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0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60" marR="8260" marT="82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0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60" marR="8260" marT="82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0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60" marR="8260" marT="82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0DA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销售时间</a:t>
                      </a:r>
                    </a:p>
                  </a:txBody>
                  <a:tcPr marL="8260" marR="8260" marT="82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60" marR="8260" marT="82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60" marR="8260" marT="82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60" marR="8260" marT="82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60" marR="8260" marT="82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60" marR="8260" marT="82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60" marR="8260" marT="82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60" marR="8260" marT="82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60" marR="8260" marT="82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60" marR="8260" marT="82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60" marR="8260" marT="82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17273"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大类</a:t>
                      </a:r>
                      <a:endParaRPr lang="zh-CN" altLang="en-US" sz="11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8260" marR="8260" marT="8260" marB="0" anchor="ctr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大类名称</a:t>
                      </a:r>
                      <a:endParaRPr lang="zh-CN" altLang="en-US" sz="11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8260" marR="8260" marT="8260" marB="0" anchor="ctr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商品名称</a:t>
                      </a:r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                                                                                                                         </a:t>
                      </a:r>
                    </a:p>
                  </a:txBody>
                  <a:tcPr marL="8260" marR="8260" marT="8260" marB="0" anchor="ctr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  <a:r>
                        <a:rPr lang="zh-CN" altLang="en-US" sz="1100" b="0" i="0" u="none" strike="noStrike">
                          <a:latin typeface="宋体"/>
                        </a:rPr>
                        <a:t>月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8260" marR="8260" marT="8260" marB="0" anchor="ctr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latin typeface="Arial"/>
                        </a:rPr>
                        <a:t>2</a:t>
                      </a:r>
                      <a:r>
                        <a:rPr lang="zh-CN" altLang="en-US" sz="1100" b="0" i="0" u="none" strike="noStrike">
                          <a:latin typeface="宋体"/>
                        </a:rPr>
                        <a:t>月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8260" marR="8260" marT="8260" marB="0" anchor="ctr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latin typeface="Arial"/>
                        </a:rPr>
                        <a:t>3</a:t>
                      </a:r>
                      <a:r>
                        <a:rPr lang="zh-CN" altLang="en-US" sz="1100" b="0" i="0" u="none" strike="noStrike">
                          <a:latin typeface="宋体"/>
                        </a:rPr>
                        <a:t>月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8260" marR="8260" marT="8260" marB="0" anchor="ctr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latin typeface="Arial"/>
                        </a:rPr>
                        <a:t>4</a:t>
                      </a:r>
                      <a:r>
                        <a:rPr lang="zh-CN" altLang="en-US" sz="1100" b="0" i="0" u="none" strike="noStrike">
                          <a:latin typeface="宋体"/>
                        </a:rPr>
                        <a:t>月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8260" marR="8260" marT="8260" marB="0" anchor="ctr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latin typeface="Arial"/>
                        </a:rPr>
                        <a:t>5</a:t>
                      </a:r>
                      <a:r>
                        <a:rPr lang="zh-CN" altLang="en-US" sz="1100" b="0" i="0" u="none" strike="noStrike">
                          <a:latin typeface="宋体"/>
                        </a:rPr>
                        <a:t>月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8260" marR="8260" marT="8260" marB="0" anchor="ctr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latin typeface="Arial"/>
                        </a:rPr>
                        <a:t>6</a:t>
                      </a:r>
                      <a:r>
                        <a:rPr lang="zh-CN" altLang="en-US" sz="1100" b="0" i="0" u="none" strike="noStrike">
                          <a:latin typeface="宋体"/>
                        </a:rPr>
                        <a:t>月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8260" marR="8260" marT="8260" marB="0" anchor="ctr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latin typeface="Arial"/>
                        </a:rPr>
                        <a:t>7</a:t>
                      </a:r>
                      <a:r>
                        <a:rPr lang="zh-CN" altLang="en-US" sz="1100" b="0" i="0" u="none" strike="noStrike">
                          <a:latin typeface="宋体"/>
                        </a:rPr>
                        <a:t>月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8260" marR="8260" marT="8260" marB="0" anchor="ctr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latin typeface="Arial"/>
                        </a:rPr>
                        <a:t>8</a:t>
                      </a:r>
                      <a:r>
                        <a:rPr lang="zh-CN" altLang="en-US" sz="1100" b="0" i="0" u="none" strike="noStrike">
                          <a:latin typeface="宋体"/>
                        </a:rPr>
                        <a:t>月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8260" marR="8260" marT="8260" marB="0" anchor="ctr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latin typeface="Arial"/>
                        </a:rPr>
                        <a:t>9</a:t>
                      </a:r>
                      <a:r>
                        <a:rPr lang="zh-CN" altLang="en-US" sz="1100" b="0" i="0" u="none" strike="noStrike">
                          <a:latin typeface="宋体"/>
                        </a:rPr>
                        <a:t>月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8260" marR="8260" marT="8260" marB="0" anchor="ctr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latin typeface="Arial"/>
                        </a:rPr>
                        <a:t>10</a:t>
                      </a:r>
                      <a:r>
                        <a:rPr lang="zh-CN" altLang="en-US" sz="1100" b="0" i="0" u="none" strike="noStrike">
                          <a:latin typeface="宋体"/>
                        </a:rPr>
                        <a:t>月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8260" marR="8260" marT="8260" marB="0" anchor="ctr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latin typeface="Arial"/>
                        </a:rPr>
                        <a:t>11</a:t>
                      </a:r>
                      <a:r>
                        <a:rPr lang="zh-CN" altLang="en-US" sz="1100" b="0" i="0" u="none" strike="noStrike">
                          <a:latin typeface="宋体"/>
                        </a:rPr>
                        <a:t>月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8260" marR="8260" marT="8260" marB="0" anchor="ctr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latin typeface="Arial"/>
                        </a:rPr>
                        <a:t>12</a:t>
                      </a:r>
                      <a:r>
                        <a:rPr lang="zh-CN" altLang="en-US" sz="1100" b="0" i="0" u="none" strike="noStrike">
                          <a:latin typeface="宋体"/>
                        </a:rPr>
                        <a:t>月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8260" marR="8260" marT="8260" marB="0" anchor="ctr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  <a:r>
                        <a:rPr lang="zh-CN" altLang="en-US" sz="1100" b="0" i="0" u="none" strike="noStrike">
                          <a:latin typeface="宋体"/>
                        </a:rPr>
                        <a:t>月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8260" marR="8260" marT="8260" marB="0" anchor="ctr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latin typeface="Arial"/>
                        </a:rPr>
                        <a:t>2</a:t>
                      </a:r>
                      <a:r>
                        <a:rPr lang="zh-CN" altLang="en-US" sz="1100" b="0" i="0" u="none" strike="noStrike">
                          <a:latin typeface="宋体"/>
                        </a:rPr>
                        <a:t>月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8260" marR="8260" marT="8260" marB="0" anchor="ctr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latin typeface="Arial"/>
                        </a:rPr>
                        <a:t>3</a:t>
                      </a:r>
                      <a:r>
                        <a:rPr lang="zh-CN" altLang="en-US" sz="1100" b="0" i="0" u="none" strike="noStrike">
                          <a:latin typeface="宋体"/>
                        </a:rPr>
                        <a:t>月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8260" marR="8260" marT="8260" marB="0" anchor="ctr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latin typeface="Arial"/>
                        </a:rPr>
                        <a:t>4</a:t>
                      </a:r>
                      <a:r>
                        <a:rPr lang="zh-CN" altLang="en-US" sz="1100" b="0" i="0" u="none" strike="noStrike">
                          <a:latin typeface="宋体"/>
                        </a:rPr>
                        <a:t>月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8260" marR="8260" marT="8260" marB="0" anchor="ctr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latin typeface="Arial"/>
                        </a:rPr>
                        <a:t>5</a:t>
                      </a:r>
                      <a:r>
                        <a:rPr lang="zh-CN" altLang="en-US" sz="1100" b="0" i="0" u="none" strike="noStrike">
                          <a:latin typeface="宋体"/>
                        </a:rPr>
                        <a:t>月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8260" marR="8260" marT="8260" marB="0" anchor="ctr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latin typeface="Arial"/>
                        </a:rPr>
                        <a:t>6</a:t>
                      </a:r>
                      <a:r>
                        <a:rPr lang="zh-CN" altLang="en-US" sz="1100" b="0" i="0" u="none" strike="noStrike">
                          <a:latin typeface="宋体"/>
                        </a:rPr>
                        <a:t>月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8260" marR="8260" marT="8260" marB="0" anchor="ctr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latin typeface="Arial"/>
                        </a:rPr>
                        <a:t>7</a:t>
                      </a:r>
                      <a:r>
                        <a:rPr lang="zh-CN" altLang="en-US" sz="1100" b="0" i="0" u="none" strike="noStrike">
                          <a:latin typeface="宋体"/>
                        </a:rPr>
                        <a:t>月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8260" marR="8260" marT="8260" marB="0" anchor="ctr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latin typeface="Arial"/>
                        </a:rPr>
                        <a:t>8</a:t>
                      </a:r>
                      <a:r>
                        <a:rPr lang="zh-CN" altLang="en-US" sz="1100" b="0" i="0" u="none" strike="noStrike">
                          <a:latin typeface="宋体"/>
                        </a:rPr>
                        <a:t>月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8260" marR="8260" marT="8260" marB="0" anchor="ctr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latin typeface="Arial"/>
                        </a:rPr>
                        <a:t>9</a:t>
                      </a:r>
                      <a:r>
                        <a:rPr lang="zh-CN" altLang="en-US" sz="1100" b="0" i="0" u="none" strike="noStrike">
                          <a:latin typeface="宋体"/>
                        </a:rPr>
                        <a:t>月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8260" marR="8260" marT="8260" marB="0" anchor="ctr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latin typeface="Arial"/>
                        </a:rPr>
                        <a:t>10</a:t>
                      </a:r>
                      <a:r>
                        <a:rPr lang="zh-CN" altLang="en-US" sz="1100" b="0" i="0" u="none" strike="noStrike">
                          <a:latin typeface="宋体"/>
                        </a:rPr>
                        <a:t>月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8260" marR="8260" marT="8260" marB="0" anchor="ctr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latin typeface="Arial"/>
                        </a:rPr>
                        <a:t>11</a:t>
                      </a:r>
                      <a:r>
                        <a:rPr lang="zh-CN" altLang="en-US" sz="1100" b="0" i="0" u="none" strike="noStrike">
                          <a:latin typeface="宋体"/>
                        </a:rPr>
                        <a:t>月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8260" marR="8260" marT="8260" marB="0" anchor="ctr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latin typeface="Arial"/>
                        </a:rPr>
                        <a:t>12</a:t>
                      </a:r>
                      <a:r>
                        <a:rPr lang="zh-CN" altLang="en-US" sz="1100" b="0" i="0" u="none" strike="noStrike">
                          <a:latin typeface="宋体"/>
                        </a:rPr>
                        <a:t>月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8260" marR="8260" marT="8260" marB="0" anchor="ctr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100" b="0" i="0" u="none" strike="noStrike">
                          <a:latin typeface="宋体"/>
                        </a:rPr>
                        <a:t>产地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8260" marR="8260" marT="8260" marB="0" anchor="ctr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14735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latin typeface="Arial"/>
                        </a:rPr>
                        <a:t>3</a:t>
                      </a:r>
                    </a:p>
                  </a:txBody>
                  <a:tcPr marL="8260" marR="8260" marT="8260" marB="0" anchor="ctr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水果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桂花李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辽宁大连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14735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latin typeface="Arial"/>
                        </a:rPr>
                        <a:t>3</a:t>
                      </a:r>
                    </a:p>
                  </a:txBody>
                  <a:tcPr marL="8260" marR="8260" marT="8260" marB="0" anchor="ctr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水果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桂花李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云南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14735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latin typeface="Arial"/>
                        </a:rPr>
                        <a:t>3</a:t>
                      </a:r>
                    </a:p>
                  </a:txBody>
                  <a:tcPr marL="8260" marR="8260" marT="8260" marB="0" anchor="ctr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水果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国产黑布林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辽宁大连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14735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latin typeface="Arial"/>
                        </a:rPr>
                        <a:t>3</a:t>
                      </a:r>
                    </a:p>
                  </a:txBody>
                  <a:tcPr marL="8260" marR="8260" marT="8260" marB="0" anchor="ctr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水果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国产黑布林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福建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14735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latin typeface="Arial"/>
                        </a:rPr>
                        <a:t>3</a:t>
                      </a:r>
                    </a:p>
                  </a:txBody>
                  <a:tcPr marL="8260" marR="8260" marT="8260" marB="0" anchor="ctr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水果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国产黑布林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广西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14735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latin typeface="Arial"/>
                        </a:rPr>
                        <a:t>3</a:t>
                      </a:r>
                    </a:p>
                  </a:txBody>
                  <a:tcPr marL="8260" marR="8260" marT="8260" marB="0" anchor="ctr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水果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国产西梅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辽宁大连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14735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latin typeface="Arial"/>
                        </a:rPr>
                        <a:t>3</a:t>
                      </a:r>
                    </a:p>
                  </a:txBody>
                  <a:tcPr marL="8260" marR="8260" marT="8260" marB="0" anchor="ctr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水果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国产杏子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陕西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14735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latin typeface="Arial"/>
                        </a:rPr>
                        <a:t>3</a:t>
                      </a:r>
                    </a:p>
                  </a:txBody>
                  <a:tcPr marL="8260" marR="8260" marT="8260" marB="0" anchor="ctr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水果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国产杏子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山东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14735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latin typeface="Arial"/>
                        </a:rPr>
                        <a:t>3</a:t>
                      </a:r>
                    </a:p>
                  </a:txBody>
                  <a:tcPr marL="8260" marR="8260" marT="8260" marB="0" anchor="ctr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水果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黑布林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美国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14735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latin typeface="Arial"/>
                        </a:rPr>
                        <a:t>3</a:t>
                      </a:r>
                    </a:p>
                  </a:txBody>
                  <a:tcPr marL="8260" marR="8260" marT="8260" marB="0" anchor="ctr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水果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红李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美国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14735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latin typeface="Arial"/>
                        </a:rPr>
                        <a:t>3</a:t>
                      </a:r>
                    </a:p>
                  </a:txBody>
                  <a:tcPr marL="8260" marR="8260" marT="8260" marB="0" anchor="ctr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水果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花李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美国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14735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latin typeface="Arial"/>
                        </a:rPr>
                        <a:t>3</a:t>
                      </a:r>
                    </a:p>
                  </a:txBody>
                  <a:tcPr marL="8260" marR="8260" marT="8260" marB="0" anchor="ctr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水果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鸡心李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美国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14735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latin typeface="Arial"/>
                        </a:rPr>
                        <a:t>3</a:t>
                      </a:r>
                    </a:p>
                  </a:txBody>
                  <a:tcPr marL="8260" marR="8260" marT="8260" marB="0" anchor="ctr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水果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南华李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广东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14735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latin typeface="Arial"/>
                        </a:rPr>
                        <a:t>3</a:t>
                      </a:r>
                    </a:p>
                  </a:txBody>
                  <a:tcPr marL="8260" marR="8260" marT="8260" marB="0" anchor="ctr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水果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蟠桃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北京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14735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latin typeface="Arial"/>
                        </a:rPr>
                        <a:t>3</a:t>
                      </a:r>
                    </a:p>
                  </a:txBody>
                  <a:tcPr marL="8260" marR="8260" marT="8260" marB="0" anchor="ctr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水果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青布林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澳洲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14735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latin typeface="Arial"/>
                        </a:rPr>
                        <a:t>3</a:t>
                      </a:r>
                    </a:p>
                  </a:txBody>
                  <a:tcPr marL="8260" marR="8260" marT="8260" marB="0" anchor="ctr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水果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青梅子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福建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14735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latin typeface="Arial"/>
                        </a:rPr>
                        <a:t>3</a:t>
                      </a:r>
                    </a:p>
                  </a:txBody>
                  <a:tcPr marL="8260" marR="8260" marT="8260" marB="0" anchor="ctr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水果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寿桃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山东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14735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latin typeface="Arial"/>
                        </a:rPr>
                        <a:t>3</a:t>
                      </a:r>
                    </a:p>
                  </a:txBody>
                  <a:tcPr marL="8260" marR="8260" marT="8260" marB="0" anchor="ctr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水果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双华李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广东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14735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latin typeface="Arial"/>
                        </a:rPr>
                        <a:t>3</a:t>
                      </a:r>
                    </a:p>
                  </a:txBody>
                  <a:tcPr marL="8260" marR="8260" marT="8260" marB="0" anchor="ctr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水果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水蜜桃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北京平谷县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14735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latin typeface="Arial"/>
                        </a:rPr>
                        <a:t>3</a:t>
                      </a:r>
                    </a:p>
                  </a:txBody>
                  <a:tcPr marL="8260" marR="8260" marT="8260" marB="0" anchor="ctr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水果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水蜜桃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四川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14735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latin typeface="Arial"/>
                        </a:rPr>
                        <a:t>3</a:t>
                      </a:r>
                    </a:p>
                  </a:txBody>
                  <a:tcPr marL="8260" marR="8260" marT="8260" marB="0" anchor="ctr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水果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水蜜桃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14735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latin typeface="Arial"/>
                        </a:rPr>
                        <a:t>3</a:t>
                      </a:r>
                    </a:p>
                  </a:txBody>
                  <a:tcPr marL="8260" marR="8260" marT="8260" marB="0" anchor="ctr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水果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桃驳李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山东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14735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latin typeface="Arial"/>
                        </a:rPr>
                        <a:t>3</a:t>
                      </a:r>
                    </a:p>
                  </a:txBody>
                  <a:tcPr marL="8260" marR="8260" marT="8260" marB="0" anchor="ctr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水果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西梅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澳洲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14735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latin typeface="Arial"/>
                        </a:rPr>
                        <a:t>3</a:t>
                      </a:r>
                    </a:p>
                  </a:txBody>
                  <a:tcPr marL="8260" marR="8260" marT="8260" marB="0" anchor="ctr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水果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小甜桃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山东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14735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latin typeface="Arial"/>
                        </a:rPr>
                        <a:t>3</a:t>
                      </a:r>
                    </a:p>
                  </a:txBody>
                  <a:tcPr marL="8260" marR="8260" marT="8260" marB="0" anchor="ctr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水果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油桃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北京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14735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latin typeface="Arial"/>
                        </a:rPr>
                        <a:t>3</a:t>
                      </a:r>
                    </a:p>
                  </a:txBody>
                  <a:tcPr marL="8260" marR="8260" marT="8260" marB="0" anchor="ctr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水果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总统李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 dirty="0">
                          <a:latin typeface="Arial"/>
                        </a:rPr>
                        <a:t>　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 dirty="0">
                          <a:latin typeface="宋体"/>
                        </a:rPr>
                        <a:t>辽宁</a:t>
                      </a:r>
                      <a:endParaRPr lang="zh-CN" altLang="en-US" sz="1100" b="0" i="0" u="none" strike="noStrike" dirty="0">
                        <a:latin typeface="Arial"/>
                      </a:endParaRPr>
                    </a:p>
                  </a:txBody>
                  <a:tcPr marL="8260" marR="8260" marT="8260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表格 1"/>
          <p:cNvGraphicFramePr>
            <a:graphicFrameLocks noGrp="1"/>
          </p:cNvGraphicFramePr>
          <p:nvPr/>
        </p:nvGraphicFramePr>
        <p:xfrm>
          <a:off x="285720" y="285728"/>
          <a:ext cx="8715440" cy="6143672"/>
        </p:xfrm>
        <a:graphic>
          <a:graphicData uri="http://schemas.openxmlformats.org/drawingml/2006/table">
            <a:tbl>
              <a:tblPr/>
              <a:tblGrid>
                <a:gridCol w="467467"/>
                <a:gridCol w="694118"/>
                <a:gridCol w="1094296"/>
                <a:gridCol w="240817"/>
                <a:gridCol w="240817"/>
                <a:gridCol w="240817"/>
                <a:gridCol w="240817"/>
                <a:gridCol w="240817"/>
                <a:gridCol w="240817"/>
                <a:gridCol w="240817"/>
                <a:gridCol w="240817"/>
                <a:gridCol w="240817"/>
                <a:gridCol w="240817"/>
                <a:gridCol w="240817"/>
                <a:gridCol w="240817"/>
                <a:gridCol w="240817"/>
                <a:gridCol w="240817"/>
                <a:gridCol w="240817"/>
                <a:gridCol w="240817"/>
                <a:gridCol w="240817"/>
                <a:gridCol w="240817"/>
                <a:gridCol w="240817"/>
                <a:gridCol w="240817"/>
                <a:gridCol w="240817"/>
                <a:gridCol w="240817"/>
                <a:gridCol w="240817"/>
                <a:gridCol w="240817"/>
                <a:gridCol w="679951"/>
              </a:tblGrid>
              <a:tr h="368105"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 dirty="0">
                          <a:latin typeface="Arial"/>
                        </a:rPr>
                        <a:t>　</a:t>
                      </a:r>
                    </a:p>
                  </a:txBody>
                  <a:tcPr marL="7434" marR="7434" marT="743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434" marR="7434" marT="743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434" marR="7434" marT="743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上市时间</a:t>
                      </a:r>
                    </a:p>
                  </a:txBody>
                  <a:tcPr marL="7434" marR="7434" marT="743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434" marR="7434" marT="743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434" marR="7434" marT="743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434" marR="7434" marT="743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434" marR="7434" marT="743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434" marR="7434" marT="743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434" marR="7434" marT="743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434" marR="7434" marT="743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434" marR="7434" marT="743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434" marR="7434" marT="743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销售时间</a:t>
                      </a:r>
                    </a:p>
                  </a:txBody>
                  <a:tcPr marL="7434" marR="7434" marT="743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434" marR="7434" marT="743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434" marR="7434" marT="743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434" marR="7434" marT="743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434" marR="7434" marT="743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434" marR="7434" marT="743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434" marR="7434" marT="743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434" marR="7434" marT="743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434" marR="7434" marT="743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434" marR="7434" marT="743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434" marR="7434" marT="743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622097"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大类</a:t>
                      </a:r>
                      <a:endParaRPr lang="zh-CN" altLang="en-US" sz="11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7434" marR="7434" marT="7434" marB="0" anchor="ctr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大类名称</a:t>
                      </a:r>
                      <a:endParaRPr lang="zh-CN" altLang="en-US" sz="11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7434" marR="7434" marT="7434" marB="0" anchor="ctr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商品名称</a:t>
                      </a:r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                                                                                                                         </a:t>
                      </a:r>
                    </a:p>
                  </a:txBody>
                  <a:tcPr marL="7434" marR="7434" marT="7434" marB="0" anchor="ctr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  <a:r>
                        <a:rPr lang="zh-CN" altLang="en-US" sz="1100" b="0" i="0" u="none" strike="noStrike">
                          <a:latin typeface="宋体"/>
                        </a:rPr>
                        <a:t>月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7434" marR="7434" marT="7434" marB="0" anchor="ctr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latin typeface="Arial"/>
                        </a:rPr>
                        <a:t>2</a:t>
                      </a:r>
                      <a:r>
                        <a:rPr lang="zh-CN" altLang="en-US" sz="1100" b="0" i="0" u="none" strike="noStrike">
                          <a:latin typeface="宋体"/>
                        </a:rPr>
                        <a:t>月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7434" marR="7434" marT="7434" marB="0" anchor="ctr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latin typeface="Arial"/>
                        </a:rPr>
                        <a:t>3</a:t>
                      </a:r>
                      <a:r>
                        <a:rPr lang="zh-CN" altLang="en-US" sz="1100" b="0" i="0" u="none" strike="noStrike">
                          <a:latin typeface="宋体"/>
                        </a:rPr>
                        <a:t>月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7434" marR="7434" marT="7434" marB="0" anchor="ctr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latin typeface="Arial"/>
                        </a:rPr>
                        <a:t>4</a:t>
                      </a:r>
                      <a:r>
                        <a:rPr lang="zh-CN" altLang="en-US" sz="1100" b="0" i="0" u="none" strike="noStrike">
                          <a:latin typeface="宋体"/>
                        </a:rPr>
                        <a:t>月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7434" marR="7434" marT="7434" marB="0" anchor="ctr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latin typeface="Arial"/>
                        </a:rPr>
                        <a:t>5</a:t>
                      </a:r>
                      <a:r>
                        <a:rPr lang="zh-CN" altLang="en-US" sz="1100" b="0" i="0" u="none" strike="noStrike">
                          <a:latin typeface="宋体"/>
                        </a:rPr>
                        <a:t>月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7434" marR="7434" marT="7434" marB="0" anchor="ctr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latin typeface="Arial"/>
                        </a:rPr>
                        <a:t>6</a:t>
                      </a:r>
                      <a:r>
                        <a:rPr lang="zh-CN" altLang="en-US" sz="1100" b="0" i="0" u="none" strike="noStrike">
                          <a:latin typeface="宋体"/>
                        </a:rPr>
                        <a:t>月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7434" marR="7434" marT="7434" marB="0" anchor="ctr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latin typeface="Arial"/>
                        </a:rPr>
                        <a:t>7</a:t>
                      </a:r>
                      <a:r>
                        <a:rPr lang="zh-CN" altLang="en-US" sz="1100" b="0" i="0" u="none" strike="noStrike">
                          <a:latin typeface="宋体"/>
                        </a:rPr>
                        <a:t>月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7434" marR="7434" marT="7434" marB="0" anchor="ctr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latin typeface="Arial"/>
                        </a:rPr>
                        <a:t>8</a:t>
                      </a:r>
                      <a:r>
                        <a:rPr lang="zh-CN" altLang="en-US" sz="1100" b="0" i="0" u="none" strike="noStrike">
                          <a:latin typeface="宋体"/>
                        </a:rPr>
                        <a:t>月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7434" marR="7434" marT="7434" marB="0" anchor="ctr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latin typeface="Arial"/>
                        </a:rPr>
                        <a:t>9</a:t>
                      </a:r>
                      <a:r>
                        <a:rPr lang="zh-CN" altLang="en-US" sz="1100" b="0" i="0" u="none" strike="noStrike">
                          <a:latin typeface="宋体"/>
                        </a:rPr>
                        <a:t>月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7434" marR="7434" marT="7434" marB="0" anchor="ctr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latin typeface="Arial"/>
                        </a:rPr>
                        <a:t>10</a:t>
                      </a:r>
                      <a:r>
                        <a:rPr lang="zh-CN" altLang="en-US" sz="1100" b="0" i="0" u="none" strike="noStrike">
                          <a:latin typeface="宋体"/>
                        </a:rPr>
                        <a:t>月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7434" marR="7434" marT="7434" marB="0" anchor="ctr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latin typeface="Arial"/>
                        </a:rPr>
                        <a:t>11</a:t>
                      </a:r>
                      <a:r>
                        <a:rPr lang="zh-CN" altLang="en-US" sz="1100" b="0" i="0" u="none" strike="noStrike">
                          <a:latin typeface="宋体"/>
                        </a:rPr>
                        <a:t>月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7434" marR="7434" marT="7434" marB="0" anchor="ctr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latin typeface="Arial"/>
                        </a:rPr>
                        <a:t>12</a:t>
                      </a:r>
                      <a:r>
                        <a:rPr lang="zh-CN" altLang="en-US" sz="1100" b="0" i="0" u="none" strike="noStrike">
                          <a:latin typeface="宋体"/>
                        </a:rPr>
                        <a:t>月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7434" marR="7434" marT="7434" marB="0" anchor="ctr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  <a:r>
                        <a:rPr lang="zh-CN" altLang="en-US" sz="1100" b="0" i="0" u="none" strike="noStrike">
                          <a:latin typeface="宋体"/>
                        </a:rPr>
                        <a:t>月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7434" marR="7434" marT="7434" marB="0" anchor="ctr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latin typeface="Arial"/>
                        </a:rPr>
                        <a:t>2</a:t>
                      </a:r>
                      <a:r>
                        <a:rPr lang="zh-CN" altLang="en-US" sz="1100" b="0" i="0" u="none" strike="noStrike">
                          <a:latin typeface="宋体"/>
                        </a:rPr>
                        <a:t>月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7434" marR="7434" marT="7434" marB="0" anchor="ctr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latin typeface="Arial"/>
                        </a:rPr>
                        <a:t>3</a:t>
                      </a:r>
                      <a:r>
                        <a:rPr lang="zh-CN" altLang="en-US" sz="1100" b="0" i="0" u="none" strike="noStrike">
                          <a:latin typeface="宋体"/>
                        </a:rPr>
                        <a:t>月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7434" marR="7434" marT="7434" marB="0" anchor="ctr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latin typeface="Arial"/>
                        </a:rPr>
                        <a:t>4</a:t>
                      </a:r>
                      <a:r>
                        <a:rPr lang="zh-CN" altLang="en-US" sz="1100" b="0" i="0" u="none" strike="noStrike">
                          <a:latin typeface="宋体"/>
                        </a:rPr>
                        <a:t>月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7434" marR="7434" marT="7434" marB="0" anchor="ctr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latin typeface="Arial"/>
                        </a:rPr>
                        <a:t>5</a:t>
                      </a:r>
                      <a:r>
                        <a:rPr lang="zh-CN" altLang="en-US" sz="1100" b="0" i="0" u="none" strike="noStrike">
                          <a:latin typeface="宋体"/>
                        </a:rPr>
                        <a:t>月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7434" marR="7434" marT="7434" marB="0" anchor="ctr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latin typeface="Arial"/>
                        </a:rPr>
                        <a:t>6</a:t>
                      </a:r>
                      <a:r>
                        <a:rPr lang="zh-CN" altLang="en-US" sz="1100" b="0" i="0" u="none" strike="noStrike">
                          <a:latin typeface="宋体"/>
                        </a:rPr>
                        <a:t>月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7434" marR="7434" marT="7434" marB="0" anchor="ctr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latin typeface="Arial"/>
                        </a:rPr>
                        <a:t>7</a:t>
                      </a:r>
                      <a:r>
                        <a:rPr lang="zh-CN" altLang="en-US" sz="1100" b="0" i="0" u="none" strike="noStrike">
                          <a:latin typeface="宋体"/>
                        </a:rPr>
                        <a:t>月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7434" marR="7434" marT="7434" marB="0" anchor="ctr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latin typeface="Arial"/>
                        </a:rPr>
                        <a:t>8</a:t>
                      </a:r>
                      <a:r>
                        <a:rPr lang="zh-CN" altLang="en-US" sz="1100" b="0" i="0" u="none" strike="noStrike">
                          <a:latin typeface="宋体"/>
                        </a:rPr>
                        <a:t>月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7434" marR="7434" marT="7434" marB="0" anchor="ctr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latin typeface="Arial"/>
                        </a:rPr>
                        <a:t>9</a:t>
                      </a:r>
                      <a:r>
                        <a:rPr lang="zh-CN" altLang="en-US" sz="1100" b="0" i="0" u="none" strike="noStrike">
                          <a:latin typeface="宋体"/>
                        </a:rPr>
                        <a:t>月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7434" marR="7434" marT="7434" marB="0" anchor="ctr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latin typeface="Arial"/>
                        </a:rPr>
                        <a:t>10</a:t>
                      </a:r>
                      <a:r>
                        <a:rPr lang="zh-CN" altLang="en-US" sz="1100" b="0" i="0" u="none" strike="noStrike">
                          <a:latin typeface="宋体"/>
                        </a:rPr>
                        <a:t>月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7434" marR="7434" marT="7434" marB="0" anchor="ctr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latin typeface="Arial"/>
                        </a:rPr>
                        <a:t>11</a:t>
                      </a:r>
                      <a:r>
                        <a:rPr lang="zh-CN" altLang="en-US" sz="1100" b="0" i="0" u="none" strike="noStrike">
                          <a:latin typeface="宋体"/>
                        </a:rPr>
                        <a:t>月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7434" marR="7434" marT="7434" marB="0" anchor="ctr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latin typeface="Arial"/>
                        </a:rPr>
                        <a:t>12</a:t>
                      </a:r>
                      <a:r>
                        <a:rPr lang="zh-CN" altLang="en-US" sz="1100" b="0" i="0" u="none" strike="noStrike">
                          <a:latin typeface="宋体"/>
                        </a:rPr>
                        <a:t>月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7434" marR="7434" marT="7434" marB="0" anchor="ctr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100" b="0" i="0" u="none" strike="noStrike">
                          <a:latin typeface="宋体"/>
                        </a:rPr>
                        <a:t>产地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7434" marR="7434" marT="7434" marB="0" anchor="ctr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68105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latin typeface="Arial"/>
                        </a:rPr>
                        <a:t>3</a:t>
                      </a:r>
                    </a:p>
                  </a:txBody>
                  <a:tcPr marL="7434" marR="7434" marT="7434" marB="0" anchor="ctr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水果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7434" marR="7434" marT="7434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澳洲橙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7434" marR="7434" marT="7434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434" marR="7434" marT="7434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434" marR="7434" marT="7434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434" marR="7434" marT="7434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434" marR="7434" marT="7434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434" marR="7434" marT="7434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434" marR="7434" marT="7434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434" marR="7434" marT="7434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434" marR="7434" marT="7434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434" marR="7434" marT="7434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434" marR="7434" marT="7434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434" marR="7434" marT="7434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434" marR="7434" marT="7434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434" marR="7434" marT="7434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434" marR="7434" marT="7434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434" marR="7434" marT="7434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434" marR="7434" marT="7434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434" marR="7434" marT="7434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434" marR="7434" marT="7434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434" marR="7434" marT="7434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434" marR="7434" marT="7434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434" marR="7434" marT="7434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434" marR="7434" marT="7434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434" marR="7434" marT="7434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434" marR="7434" marT="7434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澳洲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7434" marR="7434" marT="7434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68105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latin typeface="Arial"/>
                        </a:rPr>
                        <a:t>3</a:t>
                      </a:r>
                    </a:p>
                  </a:txBody>
                  <a:tcPr marL="7434" marR="7434" marT="7434" marB="0" anchor="ctr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水果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7434" marR="7434" marT="7434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冰糖橙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7434" marR="7434" marT="7434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434" marR="7434" marT="7434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434" marR="7434" marT="7434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434" marR="7434" marT="7434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434" marR="7434" marT="7434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434" marR="7434" marT="7434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434" marR="7434" marT="7434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434" marR="7434" marT="7434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434" marR="7434" marT="7434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434" marR="7434" marT="7434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434" marR="7434" marT="7434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434" marR="7434" marT="7434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434" marR="7434" marT="7434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434" marR="7434" marT="7434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434" marR="7434" marT="7434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434" marR="7434" marT="7434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434" marR="7434" marT="7434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434" marR="7434" marT="7434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434" marR="7434" marT="7434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434" marR="7434" marT="7434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434" marR="7434" marT="7434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434" marR="7434" marT="7434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434" marR="7434" marT="7434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434" marR="7434" marT="7434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434" marR="7434" marT="7434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广西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7434" marR="7434" marT="7434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68105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latin typeface="Arial"/>
                        </a:rPr>
                        <a:t>3</a:t>
                      </a:r>
                    </a:p>
                  </a:txBody>
                  <a:tcPr marL="7434" marR="7434" marT="7434" marB="0" anchor="ctr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水果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7434" marR="7434" marT="7434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袋装红江橙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7434" marR="7434" marT="7434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434" marR="7434" marT="7434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434" marR="7434" marT="7434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434" marR="7434" marT="7434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434" marR="7434" marT="7434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434" marR="7434" marT="7434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434" marR="7434" marT="7434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434" marR="7434" marT="7434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434" marR="7434" marT="7434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434" marR="7434" marT="7434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434" marR="7434" marT="7434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434" marR="7434" marT="7434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434" marR="7434" marT="7434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434" marR="7434" marT="7434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434" marR="7434" marT="7434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434" marR="7434" marT="7434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434" marR="7434" marT="7434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434" marR="7434" marT="7434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434" marR="7434" marT="7434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434" marR="7434" marT="7434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434" marR="7434" marT="7434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434" marR="7434" marT="7434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434" marR="7434" marT="7434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434" marR="7434" marT="7434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434" marR="7434" marT="7434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海南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7434" marR="7434" marT="7434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68105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latin typeface="Arial"/>
                        </a:rPr>
                        <a:t>3</a:t>
                      </a:r>
                    </a:p>
                  </a:txBody>
                  <a:tcPr marL="7434" marR="7434" marT="7434" marB="0" anchor="ctr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 dirty="0">
                          <a:latin typeface="宋体"/>
                        </a:rPr>
                        <a:t>水果</a:t>
                      </a:r>
                      <a:endParaRPr lang="zh-CN" altLang="en-US" sz="1100" b="0" i="0" u="none" strike="noStrike" dirty="0">
                        <a:latin typeface="Arial"/>
                      </a:endParaRPr>
                    </a:p>
                  </a:txBody>
                  <a:tcPr marL="7434" marR="7434" marT="7434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国产脐橙（湖南）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7434" marR="7434" marT="7434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434" marR="7434" marT="7434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434" marR="7434" marT="7434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434" marR="7434" marT="7434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434" marR="7434" marT="7434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434" marR="7434" marT="7434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434" marR="7434" marT="7434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434" marR="7434" marT="7434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434" marR="7434" marT="7434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434" marR="7434" marT="7434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434" marR="7434" marT="7434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434" marR="7434" marT="7434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434" marR="7434" marT="7434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434" marR="7434" marT="7434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434" marR="7434" marT="7434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434" marR="7434" marT="7434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434" marR="7434" marT="7434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434" marR="7434" marT="7434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434" marR="7434" marT="7434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434" marR="7434" marT="7434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434" marR="7434" marT="7434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434" marR="7434" marT="7434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434" marR="7434" marT="7434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434" marR="7434" marT="7434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434" marR="7434" marT="7434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湖南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7434" marR="7434" marT="7434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68105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latin typeface="Arial"/>
                        </a:rPr>
                        <a:t>3</a:t>
                      </a:r>
                    </a:p>
                  </a:txBody>
                  <a:tcPr marL="7434" marR="7434" marT="7434" marB="0" anchor="ctr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水果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7434" marR="7434" marT="7434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红江橙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7434" marR="7434" marT="7434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434" marR="7434" marT="7434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434" marR="7434" marT="7434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434" marR="7434" marT="7434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434" marR="7434" marT="7434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434" marR="7434" marT="7434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434" marR="7434" marT="7434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434" marR="7434" marT="7434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434" marR="7434" marT="7434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434" marR="7434" marT="7434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434" marR="7434" marT="7434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434" marR="7434" marT="7434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434" marR="7434" marT="7434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434" marR="7434" marT="7434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434" marR="7434" marT="7434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434" marR="7434" marT="7434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434" marR="7434" marT="7434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434" marR="7434" marT="7434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434" marR="7434" marT="7434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434" marR="7434" marT="7434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434" marR="7434" marT="7434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434" marR="7434" marT="7434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434" marR="7434" marT="7434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434" marR="7434" marT="7434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434" marR="7434" marT="7434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海南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7434" marR="7434" marT="7434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68105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latin typeface="Arial"/>
                        </a:rPr>
                        <a:t>3</a:t>
                      </a:r>
                    </a:p>
                  </a:txBody>
                  <a:tcPr marL="7434" marR="7434" marT="7434" marB="0" anchor="ctr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水果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7434" marR="7434" marT="7434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红甜橙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7434" marR="7434" marT="7434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434" marR="7434" marT="7434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434" marR="7434" marT="7434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434" marR="7434" marT="7434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434" marR="7434" marT="7434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434" marR="7434" marT="7434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434" marR="7434" marT="7434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434" marR="7434" marT="7434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434" marR="7434" marT="7434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434" marR="7434" marT="7434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434" marR="7434" marT="7434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434" marR="7434" marT="7434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434" marR="7434" marT="7434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434" marR="7434" marT="7434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434" marR="7434" marT="7434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434" marR="7434" marT="7434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434" marR="7434" marT="7434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434" marR="7434" marT="7434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434" marR="7434" marT="7434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434" marR="7434" marT="7434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434" marR="7434" marT="7434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434" marR="7434" marT="7434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434" marR="7434" marT="7434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434" marR="7434" marT="7434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434" marR="7434" marT="7434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江西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7434" marR="7434" marT="7434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68105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latin typeface="Arial"/>
                        </a:rPr>
                        <a:t>3</a:t>
                      </a:r>
                    </a:p>
                  </a:txBody>
                  <a:tcPr marL="7434" marR="7434" marT="7434" marB="0" anchor="ctr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水果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7434" marR="7434" marT="7434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江西脐橙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7434" marR="7434" marT="7434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434" marR="7434" marT="7434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434" marR="7434" marT="7434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434" marR="7434" marT="7434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434" marR="7434" marT="7434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434" marR="7434" marT="7434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434" marR="7434" marT="7434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434" marR="7434" marT="7434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434" marR="7434" marT="7434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434" marR="7434" marT="7434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434" marR="7434" marT="7434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434" marR="7434" marT="7434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434" marR="7434" marT="7434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434" marR="7434" marT="7434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434" marR="7434" marT="7434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434" marR="7434" marT="7434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434" marR="7434" marT="7434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434" marR="7434" marT="7434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434" marR="7434" marT="7434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434" marR="7434" marT="7434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434" marR="7434" marT="7434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434" marR="7434" marT="7434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434" marR="7434" marT="7434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434" marR="7434" marT="7434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434" marR="7434" marT="7434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江西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7434" marR="7434" marT="7434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68105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latin typeface="Arial"/>
                        </a:rPr>
                        <a:t>3</a:t>
                      </a:r>
                    </a:p>
                  </a:txBody>
                  <a:tcPr marL="7434" marR="7434" marT="7434" marB="0" anchor="ctr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水果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7434" marR="7434" marT="7434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南非橙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7434" marR="7434" marT="7434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434" marR="7434" marT="7434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434" marR="7434" marT="7434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434" marR="7434" marT="7434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434" marR="7434" marT="7434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434" marR="7434" marT="7434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434" marR="7434" marT="7434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434" marR="7434" marT="7434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434" marR="7434" marT="7434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434" marR="7434" marT="7434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434" marR="7434" marT="7434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434" marR="7434" marT="7434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434" marR="7434" marT="7434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434" marR="7434" marT="7434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434" marR="7434" marT="7434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434" marR="7434" marT="7434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434" marR="7434" marT="7434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434" marR="7434" marT="7434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434" marR="7434" marT="7434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434" marR="7434" marT="7434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434" marR="7434" marT="7434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434" marR="7434" marT="7434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434" marR="7434" marT="7434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434" marR="7434" marT="7434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434" marR="7434" marT="7434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南非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7434" marR="7434" marT="7434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68105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latin typeface="Arial"/>
                        </a:rPr>
                        <a:t>3</a:t>
                      </a:r>
                    </a:p>
                  </a:txBody>
                  <a:tcPr marL="7434" marR="7434" marT="7434" marB="0" anchor="ctr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水果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7434" marR="7434" marT="7434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纽荷尔脐橙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7434" marR="7434" marT="7434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434" marR="7434" marT="7434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434" marR="7434" marT="7434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434" marR="7434" marT="7434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434" marR="7434" marT="7434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434" marR="7434" marT="7434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434" marR="7434" marT="7434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434" marR="7434" marT="7434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434" marR="7434" marT="7434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434" marR="7434" marT="7434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434" marR="7434" marT="7434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434" marR="7434" marT="7434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434" marR="7434" marT="7434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434" marR="7434" marT="7434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434" marR="7434" marT="7434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434" marR="7434" marT="7434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434" marR="7434" marT="7434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434" marR="7434" marT="7434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434" marR="7434" marT="7434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434" marR="7434" marT="7434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434" marR="7434" marT="7434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434" marR="7434" marT="7434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434" marR="7434" marT="7434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434" marR="7434" marT="7434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434" marR="7434" marT="7434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江西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7434" marR="7434" marT="7434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68105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latin typeface="Arial"/>
                        </a:rPr>
                        <a:t>3</a:t>
                      </a:r>
                    </a:p>
                  </a:txBody>
                  <a:tcPr marL="7434" marR="7434" marT="7434" marB="0" anchor="ctr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水果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7434" marR="7434" marT="7434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脐橙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7434" marR="7434" marT="7434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434" marR="7434" marT="7434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434" marR="7434" marT="7434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434" marR="7434" marT="7434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434" marR="7434" marT="7434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434" marR="7434" marT="7434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434" marR="7434" marT="7434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434" marR="7434" marT="7434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434" marR="7434" marT="7434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434" marR="7434" marT="7434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434" marR="7434" marT="7434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434" marR="7434" marT="7434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434" marR="7434" marT="7434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434" marR="7434" marT="7434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434" marR="7434" marT="7434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434" marR="7434" marT="7434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434" marR="7434" marT="7434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434" marR="7434" marT="7434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434" marR="7434" marT="7434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434" marR="7434" marT="7434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434" marR="7434" marT="7434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434" marR="7434" marT="7434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434" marR="7434" marT="7434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434" marR="7434" marT="7434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434" marR="7434" marT="7434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湖南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7434" marR="7434" marT="7434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68105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latin typeface="Arial"/>
                        </a:rPr>
                        <a:t>3</a:t>
                      </a:r>
                    </a:p>
                  </a:txBody>
                  <a:tcPr marL="7434" marR="7434" marT="7434" marB="0" anchor="ctr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水果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7434" marR="7434" marT="7434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特级脐橙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7434" marR="7434" marT="7434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434" marR="7434" marT="7434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434" marR="7434" marT="7434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434" marR="7434" marT="7434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434" marR="7434" marT="7434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434" marR="7434" marT="7434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434" marR="7434" marT="7434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434" marR="7434" marT="7434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434" marR="7434" marT="7434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434" marR="7434" marT="7434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434" marR="7434" marT="7434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434" marR="7434" marT="7434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434" marR="7434" marT="7434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434" marR="7434" marT="7434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434" marR="7434" marT="7434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434" marR="7434" marT="7434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434" marR="7434" marT="7434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434" marR="7434" marT="7434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434" marR="7434" marT="7434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434" marR="7434" marT="7434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434" marR="7434" marT="7434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434" marR="7434" marT="7434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434" marR="7434" marT="7434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434" marR="7434" marT="7434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434" marR="7434" marT="7434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江西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7434" marR="7434" marT="7434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68105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latin typeface="Arial"/>
                        </a:rPr>
                        <a:t>3</a:t>
                      </a:r>
                    </a:p>
                  </a:txBody>
                  <a:tcPr marL="7434" marR="7434" marT="7434" marB="0" anchor="ctr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水果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7434" marR="7434" marT="7434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夏橙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7434" marR="7434" marT="7434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434" marR="7434" marT="7434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434" marR="7434" marT="7434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434" marR="7434" marT="7434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434" marR="7434" marT="7434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434" marR="7434" marT="7434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434" marR="7434" marT="7434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434" marR="7434" marT="7434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434" marR="7434" marT="7434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434" marR="7434" marT="7434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434" marR="7434" marT="7434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434" marR="7434" marT="7434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434" marR="7434" marT="7434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434" marR="7434" marT="7434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434" marR="7434" marT="7434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434" marR="7434" marT="7434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434" marR="7434" marT="7434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434" marR="7434" marT="7434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434" marR="7434" marT="7434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434" marR="7434" marT="7434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434" marR="7434" marT="7434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434" marR="7434" marT="7434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434" marR="7434" marT="7434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434" marR="7434" marT="7434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434" marR="7434" marT="7434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广西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7434" marR="7434" marT="7434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68105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latin typeface="Arial"/>
                        </a:rPr>
                        <a:t>3</a:t>
                      </a:r>
                    </a:p>
                  </a:txBody>
                  <a:tcPr marL="7434" marR="7434" marT="7434" marB="0" anchor="ctr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水果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7434" marR="7434" marT="7434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新奇士橙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7434" marR="7434" marT="7434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434" marR="7434" marT="7434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434" marR="7434" marT="7434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434" marR="7434" marT="7434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434" marR="7434" marT="7434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434" marR="7434" marT="7434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434" marR="7434" marT="7434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434" marR="7434" marT="7434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434" marR="7434" marT="7434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434" marR="7434" marT="7434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434" marR="7434" marT="7434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434" marR="7434" marT="7434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434" marR="7434" marT="7434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434" marR="7434" marT="7434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434" marR="7434" marT="7434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434" marR="7434" marT="7434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434" marR="7434" marT="7434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434" marR="7434" marT="7434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434" marR="7434" marT="7434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434" marR="7434" marT="7434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434" marR="7434" marT="7434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434" marR="7434" marT="7434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434" marR="7434" marT="7434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434" marR="7434" marT="7434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434" marR="7434" marT="7434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美国加洲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7434" marR="7434" marT="7434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68105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latin typeface="Arial"/>
                        </a:rPr>
                        <a:t>3</a:t>
                      </a:r>
                    </a:p>
                  </a:txBody>
                  <a:tcPr marL="7434" marR="7434" marT="7434" marB="0" anchor="ctr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水果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7434" marR="7434" marT="7434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有叶鲜橙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7434" marR="7434" marT="7434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434" marR="7434" marT="7434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434" marR="7434" marT="7434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434" marR="7434" marT="7434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434" marR="7434" marT="7434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434" marR="7434" marT="7434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434" marR="7434" marT="7434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434" marR="7434" marT="7434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434" marR="7434" marT="7434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434" marR="7434" marT="7434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434" marR="7434" marT="7434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434" marR="7434" marT="7434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434" marR="7434" marT="7434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434" marR="7434" marT="7434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434" marR="7434" marT="7434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434" marR="7434" marT="7434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434" marR="7434" marT="7434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434" marR="7434" marT="7434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434" marR="7434" marT="7434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434" marR="7434" marT="7434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434" marR="7434" marT="7434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434" marR="7434" marT="7434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434" marR="7434" marT="7434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434" marR="7434" marT="7434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434" marR="7434" marT="7434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 dirty="0">
                          <a:latin typeface="宋体"/>
                        </a:rPr>
                        <a:t>江西</a:t>
                      </a:r>
                      <a:endParaRPr lang="zh-CN" altLang="en-US" sz="1100" b="0" i="0" u="none" strike="noStrike" dirty="0">
                        <a:latin typeface="Arial"/>
                      </a:endParaRPr>
                    </a:p>
                  </a:txBody>
                  <a:tcPr marL="7434" marR="7434" marT="7434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表格 1"/>
          <p:cNvGraphicFramePr>
            <a:graphicFrameLocks noGrp="1"/>
          </p:cNvGraphicFramePr>
          <p:nvPr/>
        </p:nvGraphicFramePr>
        <p:xfrm>
          <a:off x="214282" y="285728"/>
          <a:ext cx="8715443" cy="6143666"/>
        </p:xfrm>
        <a:graphic>
          <a:graphicData uri="http://schemas.openxmlformats.org/drawingml/2006/table">
            <a:tbl>
              <a:tblPr/>
              <a:tblGrid>
                <a:gridCol w="470719"/>
                <a:gridCol w="684681"/>
                <a:gridCol w="969967"/>
                <a:gridCol w="242492"/>
                <a:gridCol w="242492"/>
                <a:gridCol w="242492"/>
                <a:gridCol w="242492"/>
                <a:gridCol w="242492"/>
                <a:gridCol w="242492"/>
                <a:gridCol w="242492"/>
                <a:gridCol w="242492"/>
                <a:gridCol w="242492"/>
                <a:gridCol w="242492"/>
                <a:gridCol w="242492"/>
                <a:gridCol w="242492"/>
                <a:gridCol w="242492"/>
                <a:gridCol w="242492"/>
                <a:gridCol w="242492"/>
                <a:gridCol w="242492"/>
                <a:gridCol w="242492"/>
                <a:gridCol w="242492"/>
                <a:gridCol w="242492"/>
                <a:gridCol w="242492"/>
                <a:gridCol w="242492"/>
                <a:gridCol w="242492"/>
                <a:gridCol w="242492"/>
                <a:gridCol w="242492"/>
                <a:gridCol w="770268"/>
              </a:tblGrid>
              <a:tr h="368340"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 dirty="0">
                          <a:latin typeface="Arial"/>
                        </a:rPr>
                        <a:t>　</a:t>
                      </a:r>
                    </a:p>
                  </a:txBody>
                  <a:tcPr marL="7483" marR="7483" marT="748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483" marR="7483" marT="748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483" marR="7483" marT="748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上市时间</a:t>
                      </a:r>
                    </a:p>
                  </a:txBody>
                  <a:tcPr marL="7483" marR="7483" marT="748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483" marR="7483" marT="748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483" marR="7483" marT="748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483" marR="7483" marT="748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483" marR="7483" marT="748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483" marR="7483" marT="748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483" marR="7483" marT="748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483" marR="7483" marT="748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483" marR="7483" marT="748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483" marR="7483" marT="748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销售时间</a:t>
                      </a:r>
                    </a:p>
                  </a:txBody>
                  <a:tcPr marL="7483" marR="7483" marT="748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483" marR="7483" marT="748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483" marR="7483" marT="748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483" marR="7483" marT="748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483" marR="7483" marT="748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483" marR="7483" marT="748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483" marR="7483" marT="748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483" marR="7483" marT="748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483" marR="7483" marT="748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483" marR="7483" marT="748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483" marR="7483" marT="748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618566"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大类</a:t>
                      </a:r>
                      <a:endParaRPr lang="zh-CN" altLang="en-US" sz="11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7483" marR="7483" marT="7483" marB="0" anchor="ctr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大类名称</a:t>
                      </a:r>
                      <a:endParaRPr lang="zh-CN" altLang="en-US" sz="11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7483" marR="7483" marT="7483" marB="0" anchor="ctr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商品名称</a:t>
                      </a:r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                                                                                                                         </a:t>
                      </a:r>
                    </a:p>
                  </a:txBody>
                  <a:tcPr marL="7483" marR="7483" marT="7483" marB="0" anchor="ctr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  <a:r>
                        <a:rPr lang="zh-CN" altLang="en-US" sz="1100" b="0" i="0" u="none" strike="noStrike">
                          <a:latin typeface="宋体"/>
                        </a:rPr>
                        <a:t>月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7483" marR="7483" marT="7483" marB="0" anchor="ctr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latin typeface="Arial"/>
                        </a:rPr>
                        <a:t>2</a:t>
                      </a:r>
                      <a:r>
                        <a:rPr lang="zh-CN" altLang="en-US" sz="1100" b="0" i="0" u="none" strike="noStrike">
                          <a:latin typeface="宋体"/>
                        </a:rPr>
                        <a:t>月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7483" marR="7483" marT="7483" marB="0" anchor="ctr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latin typeface="Arial"/>
                        </a:rPr>
                        <a:t>3</a:t>
                      </a:r>
                      <a:r>
                        <a:rPr lang="zh-CN" altLang="en-US" sz="1100" b="0" i="0" u="none" strike="noStrike">
                          <a:latin typeface="宋体"/>
                        </a:rPr>
                        <a:t>月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7483" marR="7483" marT="7483" marB="0" anchor="ctr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latin typeface="Arial"/>
                        </a:rPr>
                        <a:t>4</a:t>
                      </a:r>
                      <a:r>
                        <a:rPr lang="zh-CN" altLang="en-US" sz="1100" b="0" i="0" u="none" strike="noStrike">
                          <a:latin typeface="宋体"/>
                        </a:rPr>
                        <a:t>月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7483" marR="7483" marT="7483" marB="0" anchor="ctr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latin typeface="Arial"/>
                        </a:rPr>
                        <a:t>5</a:t>
                      </a:r>
                      <a:r>
                        <a:rPr lang="zh-CN" altLang="en-US" sz="1100" b="0" i="0" u="none" strike="noStrike">
                          <a:latin typeface="宋体"/>
                        </a:rPr>
                        <a:t>月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7483" marR="7483" marT="7483" marB="0" anchor="ctr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latin typeface="Arial"/>
                        </a:rPr>
                        <a:t>6</a:t>
                      </a:r>
                      <a:r>
                        <a:rPr lang="zh-CN" altLang="en-US" sz="1100" b="0" i="0" u="none" strike="noStrike">
                          <a:latin typeface="宋体"/>
                        </a:rPr>
                        <a:t>月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7483" marR="7483" marT="7483" marB="0" anchor="ctr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latin typeface="Arial"/>
                        </a:rPr>
                        <a:t>7</a:t>
                      </a:r>
                      <a:r>
                        <a:rPr lang="zh-CN" altLang="en-US" sz="1100" b="0" i="0" u="none" strike="noStrike">
                          <a:latin typeface="宋体"/>
                        </a:rPr>
                        <a:t>月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7483" marR="7483" marT="7483" marB="0" anchor="ctr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latin typeface="Arial"/>
                        </a:rPr>
                        <a:t>8</a:t>
                      </a:r>
                      <a:r>
                        <a:rPr lang="zh-CN" altLang="en-US" sz="1100" b="0" i="0" u="none" strike="noStrike">
                          <a:latin typeface="宋体"/>
                        </a:rPr>
                        <a:t>月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7483" marR="7483" marT="7483" marB="0" anchor="ctr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latin typeface="Arial"/>
                        </a:rPr>
                        <a:t>9</a:t>
                      </a:r>
                      <a:r>
                        <a:rPr lang="zh-CN" altLang="en-US" sz="1100" b="0" i="0" u="none" strike="noStrike">
                          <a:latin typeface="宋体"/>
                        </a:rPr>
                        <a:t>月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7483" marR="7483" marT="7483" marB="0" anchor="ctr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latin typeface="Arial"/>
                        </a:rPr>
                        <a:t>10</a:t>
                      </a:r>
                      <a:r>
                        <a:rPr lang="zh-CN" altLang="en-US" sz="1100" b="0" i="0" u="none" strike="noStrike">
                          <a:latin typeface="宋体"/>
                        </a:rPr>
                        <a:t>月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7483" marR="7483" marT="7483" marB="0" anchor="ctr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latin typeface="Arial"/>
                        </a:rPr>
                        <a:t>11</a:t>
                      </a:r>
                      <a:r>
                        <a:rPr lang="zh-CN" altLang="en-US" sz="1100" b="0" i="0" u="none" strike="noStrike">
                          <a:latin typeface="宋体"/>
                        </a:rPr>
                        <a:t>月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7483" marR="7483" marT="7483" marB="0" anchor="ctr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latin typeface="Arial"/>
                        </a:rPr>
                        <a:t>12</a:t>
                      </a:r>
                      <a:r>
                        <a:rPr lang="zh-CN" altLang="en-US" sz="1100" b="0" i="0" u="none" strike="noStrike">
                          <a:latin typeface="宋体"/>
                        </a:rPr>
                        <a:t>月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7483" marR="7483" marT="7483" marB="0" anchor="ctr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  <a:r>
                        <a:rPr lang="zh-CN" altLang="en-US" sz="1100" b="0" i="0" u="none" strike="noStrike">
                          <a:latin typeface="宋体"/>
                        </a:rPr>
                        <a:t>月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7483" marR="7483" marT="7483" marB="0" anchor="ctr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latin typeface="Arial"/>
                        </a:rPr>
                        <a:t>2</a:t>
                      </a:r>
                      <a:r>
                        <a:rPr lang="zh-CN" altLang="en-US" sz="1100" b="0" i="0" u="none" strike="noStrike">
                          <a:latin typeface="宋体"/>
                        </a:rPr>
                        <a:t>月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7483" marR="7483" marT="7483" marB="0" anchor="ctr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latin typeface="Arial"/>
                        </a:rPr>
                        <a:t>3</a:t>
                      </a:r>
                      <a:r>
                        <a:rPr lang="zh-CN" altLang="en-US" sz="1100" b="0" i="0" u="none" strike="noStrike">
                          <a:latin typeface="宋体"/>
                        </a:rPr>
                        <a:t>月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7483" marR="7483" marT="7483" marB="0" anchor="ctr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latin typeface="Arial"/>
                        </a:rPr>
                        <a:t>4</a:t>
                      </a:r>
                      <a:r>
                        <a:rPr lang="zh-CN" altLang="en-US" sz="1100" b="0" i="0" u="none" strike="noStrike">
                          <a:latin typeface="宋体"/>
                        </a:rPr>
                        <a:t>月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7483" marR="7483" marT="7483" marB="0" anchor="ctr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latin typeface="Arial"/>
                        </a:rPr>
                        <a:t>5</a:t>
                      </a:r>
                      <a:r>
                        <a:rPr lang="zh-CN" altLang="en-US" sz="1100" b="0" i="0" u="none" strike="noStrike">
                          <a:latin typeface="宋体"/>
                        </a:rPr>
                        <a:t>月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7483" marR="7483" marT="7483" marB="0" anchor="ctr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latin typeface="Arial"/>
                        </a:rPr>
                        <a:t>6</a:t>
                      </a:r>
                      <a:r>
                        <a:rPr lang="zh-CN" altLang="en-US" sz="1100" b="0" i="0" u="none" strike="noStrike">
                          <a:latin typeface="宋体"/>
                        </a:rPr>
                        <a:t>月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7483" marR="7483" marT="7483" marB="0" anchor="ctr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latin typeface="Arial"/>
                        </a:rPr>
                        <a:t>7</a:t>
                      </a:r>
                      <a:r>
                        <a:rPr lang="zh-CN" altLang="en-US" sz="1100" b="0" i="0" u="none" strike="noStrike">
                          <a:latin typeface="宋体"/>
                        </a:rPr>
                        <a:t>月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7483" marR="7483" marT="7483" marB="0" anchor="ctr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latin typeface="Arial"/>
                        </a:rPr>
                        <a:t>8</a:t>
                      </a:r>
                      <a:r>
                        <a:rPr lang="zh-CN" altLang="en-US" sz="1100" b="0" i="0" u="none" strike="noStrike">
                          <a:latin typeface="宋体"/>
                        </a:rPr>
                        <a:t>月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7483" marR="7483" marT="7483" marB="0" anchor="ctr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latin typeface="Arial"/>
                        </a:rPr>
                        <a:t>9</a:t>
                      </a:r>
                      <a:r>
                        <a:rPr lang="zh-CN" altLang="en-US" sz="1100" b="0" i="0" u="none" strike="noStrike">
                          <a:latin typeface="宋体"/>
                        </a:rPr>
                        <a:t>月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7483" marR="7483" marT="7483" marB="0" anchor="ctr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latin typeface="Arial"/>
                        </a:rPr>
                        <a:t>10</a:t>
                      </a:r>
                      <a:r>
                        <a:rPr lang="zh-CN" altLang="en-US" sz="1100" b="0" i="0" u="none" strike="noStrike">
                          <a:latin typeface="宋体"/>
                        </a:rPr>
                        <a:t>月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7483" marR="7483" marT="7483" marB="0" anchor="ctr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latin typeface="Arial"/>
                        </a:rPr>
                        <a:t>11</a:t>
                      </a:r>
                      <a:r>
                        <a:rPr lang="zh-CN" altLang="en-US" sz="1100" b="0" i="0" u="none" strike="noStrike">
                          <a:latin typeface="宋体"/>
                        </a:rPr>
                        <a:t>月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7483" marR="7483" marT="7483" marB="0" anchor="ctr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latin typeface="Arial"/>
                        </a:rPr>
                        <a:t>12</a:t>
                      </a:r>
                      <a:r>
                        <a:rPr lang="zh-CN" altLang="en-US" sz="1100" b="0" i="0" u="none" strike="noStrike">
                          <a:latin typeface="宋体"/>
                        </a:rPr>
                        <a:t>月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7483" marR="7483" marT="7483" marB="0" anchor="ctr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100" b="0" i="0" u="none" strike="noStrike">
                          <a:latin typeface="宋体"/>
                        </a:rPr>
                        <a:t>产地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7483" marR="7483" marT="7483" marB="0" anchor="ctr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6834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latin typeface="Arial"/>
                        </a:rPr>
                        <a:t>3</a:t>
                      </a:r>
                    </a:p>
                  </a:txBody>
                  <a:tcPr marL="7483" marR="7483" marT="7483" marB="0" anchor="ctr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水果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7483" marR="7483" marT="748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澳洲芒果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7483" marR="7483" marT="748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483" marR="7483" marT="748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483" marR="7483" marT="748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483" marR="7483" marT="748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483" marR="7483" marT="748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483" marR="7483" marT="748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483" marR="7483" marT="748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483" marR="7483" marT="748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483" marR="7483" marT="748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483" marR="7483" marT="748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483" marR="7483" marT="748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483" marR="7483" marT="748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483" marR="7483" marT="748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483" marR="7483" marT="748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483" marR="7483" marT="748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483" marR="7483" marT="748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483" marR="7483" marT="748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483" marR="7483" marT="748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483" marR="7483" marT="748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483" marR="7483" marT="748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483" marR="7483" marT="748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483" marR="7483" marT="748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483" marR="7483" marT="748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483" marR="7483" marT="748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483" marR="7483" marT="748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澳洲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7483" marR="7483" marT="748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6834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latin typeface="Arial"/>
                        </a:rPr>
                        <a:t>3</a:t>
                      </a:r>
                    </a:p>
                  </a:txBody>
                  <a:tcPr marL="7483" marR="7483" marT="7483" marB="0" anchor="ctr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水果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7483" marR="7483" marT="748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 dirty="0">
                          <a:latin typeface="宋体"/>
                        </a:rPr>
                        <a:t>国产吕宋芒</a:t>
                      </a:r>
                      <a:endParaRPr lang="zh-CN" altLang="en-US" sz="1100" b="0" i="0" u="none" strike="noStrike" dirty="0">
                        <a:latin typeface="Arial"/>
                      </a:endParaRPr>
                    </a:p>
                  </a:txBody>
                  <a:tcPr marL="7483" marR="7483" marT="748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483" marR="7483" marT="748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483" marR="7483" marT="748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483" marR="7483" marT="748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7483" marR="7483" marT="748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483" marR="7483" marT="748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483" marR="7483" marT="748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483" marR="7483" marT="748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483" marR="7483" marT="748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483" marR="7483" marT="748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483" marR="7483" marT="748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483" marR="7483" marT="748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483" marR="7483" marT="748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483" marR="7483" marT="748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483" marR="7483" marT="748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483" marR="7483" marT="748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483" marR="7483" marT="748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483" marR="7483" marT="748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483" marR="7483" marT="748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483" marR="7483" marT="748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483" marR="7483" marT="748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483" marR="7483" marT="748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483" marR="7483" marT="748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483" marR="7483" marT="748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483" marR="7483" marT="748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海南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7483" marR="7483" marT="748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6834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latin typeface="Arial"/>
                        </a:rPr>
                        <a:t>3</a:t>
                      </a:r>
                    </a:p>
                  </a:txBody>
                  <a:tcPr marL="7483" marR="7483" marT="7483" marB="0" anchor="ctr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水果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7483" marR="7483" marT="748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红芒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7483" marR="7483" marT="748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483" marR="7483" marT="748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483" marR="7483" marT="748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7483" marR="7483" marT="748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7483" marR="7483" marT="748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483" marR="7483" marT="748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483" marR="7483" marT="748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483" marR="7483" marT="748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483" marR="7483" marT="748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483" marR="7483" marT="748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483" marR="7483" marT="748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483" marR="7483" marT="748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483" marR="7483" marT="748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483" marR="7483" marT="748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483" marR="7483" marT="748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483" marR="7483" marT="748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483" marR="7483" marT="748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483" marR="7483" marT="748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483" marR="7483" marT="748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483" marR="7483" marT="748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483" marR="7483" marT="748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483" marR="7483" marT="748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483" marR="7483" marT="748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483" marR="7483" marT="748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483" marR="7483" marT="748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海南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7483" marR="7483" marT="748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6834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latin typeface="Arial"/>
                        </a:rPr>
                        <a:t>3</a:t>
                      </a:r>
                    </a:p>
                  </a:txBody>
                  <a:tcPr marL="7483" marR="7483" marT="7483" marB="0" anchor="ctr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水果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7483" marR="7483" marT="748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红象牙芒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7483" marR="7483" marT="748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483" marR="7483" marT="748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483" marR="7483" marT="748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483" marR="7483" marT="748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483" marR="7483" marT="748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483" marR="7483" marT="748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483" marR="7483" marT="748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483" marR="7483" marT="748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483" marR="7483" marT="748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483" marR="7483" marT="748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483" marR="7483" marT="748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483" marR="7483" marT="748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483" marR="7483" marT="748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483" marR="7483" marT="748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483" marR="7483" marT="748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483" marR="7483" marT="748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483" marR="7483" marT="748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483" marR="7483" marT="748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483" marR="7483" marT="748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483" marR="7483" marT="748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483" marR="7483" marT="748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483" marR="7483" marT="748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483" marR="7483" marT="748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483" marR="7483" marT="748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483" marR="7483" marT="748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海南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7483" marR="7483" marT="748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6834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latin typeface="Arial"/>
                        </a:rPr>
                        <a:t>3</a:t>
                      </a:r>
                    </a:p>
                  </a:txBody>
                  <a:tcPr marL="7483" marR="7483" marT="7483" marB="0" anchor="ctr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水果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7483" marR="7483" marT="748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黄金大芒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7483" marR="7483" marT="748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483" marR="7483" marT="748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483" marR="7483" marT="748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7483" marR="7483" marT="748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7483" marR="7483" marT="748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7483" marR="7483" marT="748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483" marR="7483" marT="748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483" marR="7483" marT="748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483" marR="7483" marT="748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483" marR="7483" marT="748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483" marR="7483" marT="748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483" marR="7483" marT="748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483" marR="7483" marT="748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483" marR="7483" marT="748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483" marR="7483" marT="748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483" marR="7483" marT="748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483" marR="7483" marT="748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483" marR="7483" marT="748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483" marR="7483" marT="748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483" marR="7483" marT="748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483" marR="7483" marT="748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483" marR="7483" marT="748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483" marR="7483" marT="748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483" marR="7483" marT="748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483" marR="7483" marT="748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台湾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7483" marR="7483" marT="748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6834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latin typeface="Arial"/>
                        </a:rPr>
                        <a:t>3</a:t>
                      </a:r>
                    </a:p>
                  </a:txBody>
                  <a:tcPr marL="7483" marR="7483" marT="7483" marB="0" anchor="ctr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水果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7483" marR="7483" marT="748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鸡蛋芒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7483" marR="7483" marT="748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483" marR="7483" marT="748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483" marR="7483" marT="748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483" marR="7483" marT="748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7483" marR="7483" marT="748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483" marR="7483" marT="748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483" marR="7483" marT="748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483" marR="7483" marT="748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483" marR="7483" marT="748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483" marR="7483" marT="748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483" marR="7483" marT="748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483" marR="7483" marT="748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483" marR="7483" marT="748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483" marR="7483" marT="748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483" marR="7483" marT="748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483" marR="7483" marT="748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483" marR="7483" marT="748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483" marR="7483" marT="748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483" marR="7483" marT="748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483" marR="7483" marT="748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483" marR="7483" marT="748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483" marR="7483" marT="748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483" marR="7483" marT="748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483" marR="7483" marT="748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483" marR="7483" marT="748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海南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7483" marR="7483" marT="748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6834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latin typeface="Arial"/>
                        </a:rPr>
                        <a:t>3</a:t>
                      </a:r>
                    </a:p>
                  </a:txBody>
                  <a:tcPr marL="7483" marR="7483" marT="7483" marB="0" anchor="ctr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水果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7483" marR="7483" marT="748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鸡心芒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7483" marR="7483" marT="748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7483" marR="7483" marT="748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7483" marR="7483" marT="748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7483" marR="7483" marT="748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7483" marR="7483" marT="748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483" marR="7483" marT="748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483" marR="7483" marT="748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483" marR="7483" marT="748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483" marR="7483" marT="748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483" marR="7483" marT="748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483" marR="7483" marT="748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483" marR="7483" marT="748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483" marR="7483" marT="748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483" marR="7483" marT="748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483" marR="7483" marT="748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483" marR="7483" marT="748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483" marR="7483" marT="748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483" marR="7483" marT="748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483" marR="7483" marT="748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483" marR="7483" marT="748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483" marR="7483" marT="748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483" marR="7483" marT="748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483" marR="7483" marT="748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483" marR="7483" marT="748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483" marR="7483" marT="748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海南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7483" marR="7483" marT="748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6834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latin typeface="Arial"/>
                        </a:rPr>
                        <a:t>3</a:t>
                      </a:r>
                    </a:p>
                  </a:txBody>
                  <a:tcPr marL="7483" marR="7483" marT="7483" marB="0" anchor="ctr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水果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7483" marR="7483" marT="748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台农芒果（大）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7483" marR="7483" marT="748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483" marR="7483" marT="748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7483" marR="7483" marT="748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7483" marR="7483" marT="748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483" marR="7483" marT="748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483" marR="7483" marT="748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483" marR="7483" marT="748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483" marR="7483" marT="748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483" marR="7483" marT="748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483" marR="7483" marT="748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483" marR="7483" marT="748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483" marR="7483" marT="748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483" marR="7483" marT="748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483" marR="7483" marT="748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483" marR="7483" marT="748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483" marR="7483" marT="748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483" marR="7483" marT="748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483" marR="7483" marT="748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483" marR="7483" marT="748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483" marR="7483" marT="748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483" marR="7483" marT="748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483" marR="7483" marT="748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483" marR="7483" marT="748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483" marR="7483" marT="748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483" marR="7483" marT="748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海南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7483" marR="7483" marT="748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6834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latin typeface="Arial"/>
                        </a:rPr>
                        <a:t>3</a:t>
                      </a:r>
                    </a:p>
                  </a:txBody>
                  <a:tcPr marL="7483" marR="7483" marT="7483" marB="0" anchor="ctr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水果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7483" marR="7483" marT="748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台农芒果（小）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7483" marR="7483" marT="748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483" marR="7483" marT="748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7483" marR="7483" marT="748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7483" marR="7483" marT="748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483" marR="7483" marT="748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483" marR="7483" marT="748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483" marR="7483" marT="748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483" marR="7483" marT="748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483" marR="7483" marT="748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483" marR="7483" marT="748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483" marR="7483" marT="748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483" marR="7483" marT="748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483" marR="7483" marT="748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483" marR="7483" marT="748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483" marR="7483" marT="748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483" marR="7483" marT="748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483" marR="7483" marT="748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483" marR="7483" marT="748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483" marR="7483" marT="748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483" marR="7483" marT="748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483" marR="7483" marT="748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483" marR="7483" marT="748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483" marR="7483" marT="748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483" marR="7483" marT="748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483" marR="7483" marT="748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海南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7483" marR="7483" marT="748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6834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latin typeface="Arial"/>
                        </a:rPr>
                        <a:t>3</a:t>
                      </a:r>
                    </a:p>
                  </a:txBody>
                  <a:tcPr marL="7483" marR="7483" marT="7483" marB="0" anchor="ctr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水果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7483" marR="7483" marT="748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台湾水仙芒果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7483" marR="7483" marT="748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483" marR="7483" marT="748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483" marR="7483" marT="748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483" marR="7483" marT="748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483" marR="7483" marT="748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483" marR="7483" marT="748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483" marR="7483" marT="748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483" marR="7483" marT="748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483" marR="7483" marT="748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483" marR="7483" marT="748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483" marR="7483" marT="748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483" marR="7483" marT="748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483" marR="7483" marT="748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483" marR="7483" marT="748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483" marR="7483" marT="748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483" marR="7483" marT="748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483" marR="7483" marT="748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483" marR="7483" marT="748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483" marR="7483" marT="748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483" marR="7483" marT="748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483" marR="7483" marT="748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483" marR="7483" marT="748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483" marR="7483" marT="748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483" marR="7483" marT="748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483" marR="7483" marT="748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台湾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7483" marR="7483" marT="748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6834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latin typeface="Arial"/>
                        </a:rPr>
                        <a:t>3</a:t>
                      </a:r>
                    </a:p>
                  </a:txBody>
                  <a:tcPr marL="7483" marR="7483" marT="7483" marB="0" anchor="ctr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水果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7483" marR="7483" marT="748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象牙芒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7483" marR="7483" marT="748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483" marR="7483" marT="748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483" marR="7483" marT="748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7483" marR="7483" marT="748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483" marR="7483" marT="748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483" marR="7483" marT="748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483" marR="7483" marT="748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483" marR="7483" marT="748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483" marR="7483" marT="748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483" marR="7483" marT="748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483" marR="7483" marT="748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483" marR="7483" marT="748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483" marR="7483" marT="748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483" marR="7483" marT="748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483" marR="7483" marT="748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483" marR="7483" marT="748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483" marR="7483" marT="748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483" marR="7483" marT="748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483" marR="7483" marT="748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483" marR="7483" marT="748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483" marR="7483" marT="748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483" marR="7483" marT="748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483" marR="7483" marT="748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483" marR="7483" marT="748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483" marR="7483" marT="748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海南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7483" marR="7483" marT="748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6834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latin typeface="Arial"/>
                        </a:rPr>
                        <a:t>3</a:t>
                      </a:r>
                    </a:p>
                  </a:txBody>
                  <a:tcPr marL="7483" marR="7483" marT="7483" marB="0" anchor="ctr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水果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7483" marR="7483" marT="748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腰芒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7483" marR="7483" marT="748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7483" marR="7483" marT="748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483" marR="7483" marT="748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483" marR="7483" marT="748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483" marR="7483" marT="748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483" marR="7483" marT="748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483" marR="7483" marT="748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483" marR="7483" marT="748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483" marR="7483" marT="748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483" marR="7483" marT="748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483" marR="7483" marT="748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483" marR="7483" marT="748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483" marR="7483" marT="748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483" marR="7483" marT="748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483" marR="7483" marT="748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483" marR="7483" marT="748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483" marR="7483" marT="748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483" marR="7483" marT="748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483" marR="7483" marT="748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483" marR="7483" marT="748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483" marR="7483" marT="748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483" marR="7483" marT="748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483" marR="7483" marT="748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483" marR="7483" marT="748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483" marR="7483" marT="748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海南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7483" marR="7483" marT="748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6834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latin typeface="Arial"/>
                        </a:rPr>
                        <a:t>3</a:t>
                      </a:r>
                    </a:p>
                  </a:txBody>
                  <a:tcPr marL="7483" marR="7483" marT="7483" marB="0" anchor="ctr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水果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7483" marR="7483" marT="748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紫花芒果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7483" marR="7483" marT="748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483" marR="7483" marT="748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483" marR="7483" marT="748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483" marR="7483" marT="748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483" marR="7483" marT="748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483" marR="7483" marT="748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483" marR="7483" marT="748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483" marR="7483" marT="748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483" marR="7483" marT="748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483" marR="7483" marT="748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483" marR="7483" marT="748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483" marR="7483" marT="748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483" marR="7483" marT="748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483" marR="7483" marT="748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483" marR="7483" marT="748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483" marR="7483" marT="748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483" marR="7483" marT="748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483" marR="7483" marT="748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483" marR="7483" marT="748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483" marR="7483" marT="748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483" marR="7483" marT="748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483" marR="7483" marT="748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483" marR="7483" marT="748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483" marR="7483" marT="748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483" marR="7483" marT="748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海南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7483" marR="7483" marT="748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6834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latin typeface="Arial"/>
                        </a:rPr>
                        <a:t>3</a:t>
                      </a:r>
                    </a:p>
                  </a:txBody>
                  <a:tcPr marL="7483" marR="7483" marT="7483" marB="0" anchor="ctr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水果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7483" marR="7483" marT="748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鸡蛋果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7483" marR="7483" marT="748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483" marR="7483" marT="748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483" marR="7483" marT="748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483" marR="7483" marT="748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483" marR="7483" marT="748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483" marR="7483" marT="748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483" marR="7483" marT="748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483" marR="7483" marT="748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7483" marR="7483" marT="748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7483" marR="7483" marT="748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7483" marR="7483" marT="748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483" marR="7483" marT="748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483" marR="7483" marT="748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483" marR="7483" marT="748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483" marR="7483" marT="748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483" marR="7483" marT="748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483" marR="7483" marT="748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483" marR="7483" marT="748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483" marR="7483" marT="748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483" marR="7483" marT="748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483" marR="7483" marT="748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483" marR="7483" marT="748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483" marR="7483" marT="748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483" marR="7483" marT="748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483" marR="7483" marT="748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 dirty="0">
                          <a:latin typeface="宋体"/>
                        </a:rPr>
                        <a:t>海南</a:t>
                      </a:r>
                      <a:endParaRPr lang="zh-CN" altLang="en-US" sz="1100" b="0" i="0" u="none" strike="noStrike" dirty="0">
                        <a:latin typeface="Arial"/>
                      </a:endParaRPr>
                    </a:p>
                  </a:txBody>
                  <a:tcPr marL="7483" marR="7483" marT="748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表格 1"/>
          <p:cNvGraphicFramePr>
            <a:graphicFrameLocks noGrp="1"/>
          </p:cNvGraphicFramePr>
          <p:nvPr/>
        </p:nvGraphicFramePr>
        <p:xfrm>
          <a:off x="142844" y="285728"/>
          <a:ext cx="8786869" cy="6215099"/>
        </p:xfrm>
        <a:graphic>
          <a:graphicData uri="http://schemas.openxmlformats.org/drawingml/2006/table">
            <a:tbl>
              <a:tblPr/>
              <a:tblGrid>
                <a:gridCol w="414476"/>
                <a:gridCol w="742111"/>
                <a:gridCol w="1057901"/>
                <a:gridCol w="252632"/>
                <a:gridCol w="252632"/>
                <a:gridCol w="252632"/>
                <a:gridCol w="252632"/>
                <a:gridCol w="252632"/>
                <a:gridCol w="252632"/>
                <a:gridCol w="252632"/>
                <a:gridCol w="252632"/>
                <a:gridCol w="252632"/>
                <a:gridCol w="252632"/>
                <a:gridCol w="252632"/>
                <a:gridCol w="252632"/>
                <a:gridCol w="252632"/>
                <a:gridCol w="252632"/>
                <a:gridCol w="252632"/>
                <a:gridCol w="252632"/>
                <a:gridCol w="252632"/>
                <a:gridCol w="252632"/>
                <a:gridCol w="252632"/>
                <a:gridCol w="252632"/>
                <a:gridCol w="252632"/>
                <a:gridCol w="252632"/>
                <a:gridCol w="252632"/>
                <a:gridCol w="252632"/>
                <a:gridCol w="509213"/>
              </a:tblGrid>
              <a:tr h="371761"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 dirty="0">
                          <a:latin typeface="Arial"/>
                        </a:rPr>
                        <a:t>　</a:t>
                      </a:r>
                    </a:p>
                  </a:txBody>
                  <a:tcPr marL="8223" marR="8223" marT="82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23" marR="8223" marT="82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23" marR="8223" marT="82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上市时间</a:t>
                      </a:r>
                    </a:p>
                  </a:txBody>
                  <a:tcPr marL="8223" marR="8223" marT="82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23" marR="8223" marT="82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23" marR="8223" marT="82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23" marR="8223" marT="82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23" marR="8223" marT="82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23" marR="8223" marT="82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23" marR="8223" marT="82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23" marR="8223" marT="82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23" marR="8223" marT="82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23" marR="8223" marT="82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销售时间</a:t>
                      </a:r>
                    </a:p>
                  </a:txBody>
                  <a:tcPr marL="8223" marR="8223" marT="82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23" marR="8223" marT="82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23" marR="8223" marT="82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23" marR="8223" marT="82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23" marR="8223" marT="82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23" marR="8223" marT="82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23" marR="8223" marT="82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23" marR="8223" marT="82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23" marR="8223" marT="82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23" marR="8223" marT="82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23" marR="8223" marT="82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638684"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大类</a:t>
                      </a:r>
                      <a:endParaRPr lang="zh-CN" altLang="en-US" sz="11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8223" marR="8223" marT="8223" marB="0" anchor="ctr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大类名称</a:t>
                      </a:r>
                      <a:endParaRPr lang="zh-CN" altLang="en-US" sz="11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8223" marR="8223" marT="8223" marB="0" anchor="ctr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100" b="0" i="0" u="none" strike="noStrike" dirty="0">
                          <a:solidFill>
                            <a:srgbClr val="000000"/>
                          </a:solidFill>
                          <a:latin typeface="宋体"/>
                        </a:rPr>
                        <a:t>商品名称</a:t>
                      </a:r>
                      <a:r>
                        <a:rPr lang="zh-CN" altLang="en-US" sz="11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                                                                                                                         </a:t>
                      </a:r>
                    </a:p>
                  </a:txBody>
                  <a:tcPr marL="8223" marR="8223" marT="8223" marB="0" anchor="ctr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  <a:r>
                        <a:rPr lang="zh-CN" altLang="en-US" sz="1100" b="0" i="0" u="none" strike="noStrike">
                          <a:latin typeface="宋体"/>
                        </a:rPr>
                        <a:t>月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8223" marR="8223" marT="8223" marB="0" anchor="ctr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latin typeface="Arial"/>
                        </a:rPr>
                        <a:t>2</a:t>
                      </a:r>
                      <a:r>
                        <a:rPr lang="zh-CN" altLang="en-US" sz="1100" b="0" i="0" u="none" strike="noStrike">
                          <a:latin typeface="宋体"/>
                        </a:rPr>
                        <a:t>月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8223" marR="8223" marT="8223" marB="0" anchor="ctr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latin typeface="Arial"/>
                        </a:rPr>
                        <a:t>3</a:t>
                      </a:r>
                      <a:r>
                        <a:rPr lang="zh-CN" altLang="en-US" sz="1100" b="0" i="0" u="none" strike="noStrike">
                          <a:latin typeface="宋体"/>
                        </a:rPr>
                        <a:t>月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8223" marR="8223" marT="8223" marB="0" anchor="ctr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latin typeface="Arial"/>
                        </a:rPr>
                        <a:t>4</a:t>
                      </a:r>
                      <a:r>
                        <a:rPr lang="zh-CN" altLang="en-US" sz="1100" b="0" i="0" u="none" strike="noStrike">
                          <a:latin typeface="宋体"/>
                        </a:rPr>
                        <a:t>月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8223" marR="8223" marT="8223" marB="0" anchor="ctr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latin typeface="Arial"/>
                        </a:rPr>
                        <a:t>5</a:t>
                      </a:r>
                      <a:r>
                        <a:rPr lang="zh-CN" altLang="en-US" sz="1100" b="0" i="0" u="none" strike="noStrike">
                          <a:latin typeface="宋体"/>
                        </a:rPr>
                        <a:t>月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8223" marR="8223" marT="8223" marB="0" anchor="ctr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latin typeface="Arial"/>
                        </a:rPr>
                        <a:t>6</a:t>
                      </a:r>
                      <a:r>
                        <a:rPr lang="zh-CN" altLang="en-US" sz="1100" b="0" i="0" u="none" strike="noStrike">
                          <a:latin typeface="宋体"/>
                        </a:rPr>
                        <a:t>月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8223" marR="8223" marT="8223" marB="0" anchor="ctr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latin typeface="Arial"/>
                        </a:rPr>
                        <a:t>7</a:t>
                      </a:r>
                      <a:r>
                        <a:rPr lang="zh-CN" altLang="en-US" sz="1100" b="0" i="0" u="none" strike="noStrike">
                          <a:latin typeface="宋体"/>
                        </a:rPr>
                        <a:t>月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8223" marR="8223" marT="8223" marB="0" anchor="ctr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latin typeface="Arial"/>
                        </a:rPr>
                        <a:t>8</a:t>
                      </a:r>
                      <a:r>
                        <a:rPr lang="zh-CN" altLang="en-US" sz="1100" b="0" i="0" u="none" strike="noStrike">
                          <a:latin typeface="宋体"/>
                        </a:rPr>
                        <a:t>月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8223" marR="8223" marT="8223" marB="0" anchor="ctr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latin typeface="Arial"/>
                        </a:rPr>
                        <a:t>9</a:t>
                      </a:r>
                      <a:r>
                        <a:rPr lang="zh-CN" altLang="en-US" sz="1100" b="0" i="0" u="none" strike="noStrike">
                          <a:latin typeface="宋体"/>
                        </a:rPr>
                        <a:t>月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8223" marR="8223" marT="8223" marB="0" anchor="ctr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latin typeface="Arial"/>
                        </a:rPr>
                        <a:t>10</a:t>
                      </a:r>
                      <a:r>
                        <a:rPr lang="zh-CN" altLang="en-US" sz="1100" b="0" i="0" u="none" strike="noStrike">
                          <a:latin typeface="宋体"/>
                        </a:rPr>
                        <a:t>月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8223" marR="8223" marT="8223" marB="0" anchor="ctr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latin typeface="Arial"/>
                        </a:rPr>
                        <a:t>11</a:t>
                      </a:r>
                      <a:r>
                        <a:rPr lang="zh-CN" altLang="en-US" sz="1100" b="0" i="0" u="none" strike="noStrike">
                          <a:latin typeface="宋体"/>
                        </a:rPr>
                        <a:t>月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8223" marR="8223" marT="8223" marB="0" anchor="ctr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latin typeface="Arial"/>
                        </a:rPr>
                        <a:t>12</a:t>
                      </a:r>
                      <a:r>
                        <a:rPr lang="zh-CN" altLang="en-US" sz="1100" b="0" i="0" u="none" strike="noStrike">
                          <a:latin typeface="宋体"/>
                        </a:rPr>
                        <a:t>月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8223" marR="8223" marT="8223" marB="0" anchor="ctr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  <a:r>
                        <a:rPr lang="zh-CN" altLang="en-US" sz="1100" b="0" i="0" u="none" strike="noStrike">
                          <a:latin typeface="宋体"/>
                        </a:rPr>
                        <a:t>月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8223" marR="8223" marT="8223" marB="0" anchor="ctr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latin typeface="Arial"/>
                        </a:rPr>
                        <a:t>2</a:t>
                      </a:r>
                      <a:r>
                        <a:rPr lang="zh-CN" altLang="en-US" sz="1100" b="0" i="0" u="none" strike="noStrike">
                          <a:latin typeface="宋体"/>
                        </a:rPr>
                        <a:t>月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8223" marR="8223" marT="8223" marB="0" anchor="ctr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latin typeface="Arial"/>
                        </a:rPr>
                        <a:t>3</a:t>
                      </a:r>
                      <a:r>
                        <a:rPr lang="zh-CN" altLang="en-US" sz="1100" b="0" i="0" u="none" strike="noStrike">
                          <a:latin typeface="宋体"/>
                        </a:rPr>
                        <a:t>月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8223" marR="8223" marT="8223" marB="0" anchor="ctr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latin typeface="Arial"/>
                        </a:rPr>
                        <a:t>4</a:t>
                      </a:r>
                      <a:r>
                        <a:rPr lang="zh-CN" altLang="en-US" sz="1100" b="0" i="0" u="none" strike="noStrike">
                          <a:latin typeface="宋体"/>
                        </a:rPr>
                        <a:t>月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8223" marR="8223" marT="8223" marB="0" anchor="ctr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latin typeface="Arial"/>
                        </a:rPr>
                        <a:t>5</a:t>
                      </a:r>
                      <a:r>
                        <a:rPr lang="zh-CN" altLang="en-US" sz="1100" b="0" i="0" u="none" strike="noStrike">
                          <a:latin typeface="宋体"/>
                        </a:rPr>
                        <a:t>月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8223" marR="8223" marT="8223" marB="0" anchor="ctr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latin typeface="Arial"/>
                        </a:rPr>
                        <a:t>6</a:t>
                      </a:r>
                      <a:r>
                        <a:rPr lang="zh-CN" altLang="en-US" sz="1100" b="0" i="0" u="none" strike="noStrike">
                          <a:latin typeface="宋体"/>
                        </a:rPr>
                        <a:t>月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8223" marR="8223" marT="8223" marB="0" anchor="ctr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latin typeface="Arial"/>
                        </a:rPr>
                        <a:t>7</a:t>
                      </a:r>
                      <a:r>
                        <a:rPr lang="zh-CN" altLang="en-US" sz="1100" b="0" i="0" u="none" strike="noStrike">
                          <a:latin typeface="宋体"/>
                        </a:rPr>
                        <a:t>月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8223" marR="8223" marT="8223" marB="0" anchor="ctr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latin typeface="Arial"/>
                        </a:rPr>
                        <a:t>8</a:t>
                      </a:r>
                      <a:r>
                        <a:rPr lang="zh-CN" altLang="en-US" sz="1100" b="0" i="0" u="none" strike="noStrike">
                          <a:latin typeface="宋体"/>
                        </a:rPr>
                        <a:t>月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8223" marR="8223" marT="8223" marB="0" anchor="ctr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latin typeface="Arial"/>
                        </a:rPr>
                        <a:t>9</a:t>
                      </a:r>
                      <a:r>
                        <a:rPr lang="zh-CN" altLang="en-US" sz="1100" b="0" i="0" u="none" strike="noStrike">
                          <a:latin typeface="宋体"/>
                        </a:rPr>
                        <a:t>月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8223" marR="8223" marT="8223" marB="0" anchor="ctr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latin typeface="Arial"/>
                        </a:rPr>
                        <a:t>10</a:t>
                      </a:r>
                      <a:r>
                        <a:rPr lang="zh-CN" altLang="en-US" sz="1100" b="0" i="0" u="none" strike="noStrike">
                          <a:latin typeface="宋体"/>
                        </a:rPr>
                        <a:t>月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8223" marR="8223" marT="8223" marB="0" anchor="ctr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latin typeface="Arial"/>
                        </a:rPr>
                        <a:t>11</a:t>
                      </a:r>
                      <a:r>
                        <a:rPr lang="zh-CN" altLang="en-US" sz="1100" b="0" i="0" u="none" strike="noStrike">
                          <a:latin typeface="宋体"/>
                        </a:rPr>
                        <a:t>月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8223" marR="8223" marT="8223" marB="0" anchor="ctr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latin typeface="Arial"/>
                        </a:rPr>
                        <a:t>12</a:t>
                      </a:r>
                      <a:r>
                        <a:rPr lang="zh-CN" altLang="en-US" sz="1100" b="0" i="0" u="none" strike="noStrike">
                          <a:latin typeface="宋体"/>
                        </a:rPr>
                        <a:t>月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8223" marR="8223" marT="8223" marB="0" anchor="ctr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100" b="0" i="0" u="none" strike="noStrike">
                          <a:latin typeface="宋体"/>
                        </a:rPr>
                        <a:t>产地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8223" marR="8223" marT="8223" marB="0" anchor="ctr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71761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latin typeface="Arial"/>
                        </a:rPr>
                        <a:t>3</a:t>
                      </a:r>
                    </a:p>
                  </a:txBody>
                  <a:tcPr marL="8223" marR="8223" marT="8223" marB="0" anchor="ctr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水果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8223" marR="8223" marT="822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白蜡荔枝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8223" marR="8223" marT="822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23" marR="8223" marT="822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23" marR="8223" marT="822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23" marR="8223" marT="822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23" marR="8223" marT="822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223" marR="8223" marT="822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223" marR="8223" marT="822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23" marR="8223" marT="822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23" marR="8223" marT="822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23" marR="8223" marT="822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23" marR="8223" marT="822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23" marR="8223" marT="822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23" marR="8223" marT="822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23" marR="8223" marT="822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23" marR="8223" marT="822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23" marR="8223" marT="822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23" marR="8223" marT="822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223" marR="8223" marT="822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223" marR="8223" marT="822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223" marR="8223" marT="822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23" marR="8223" marT="822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23" marR="8223" marT="822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23" marR="8223" marT="822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23" marR="8223" marT="822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23" marR="8223" marT="822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广东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8223" marR="8223" marT="822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71761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latin typeface="Arial"/>
                        </a:rPr>
                        <a:t>3</a:t>
                      </a:r>
                    </a:p>
                  </a:txBody>
                  <a:tcPr marL="8223" marR="8223" marT="8223" marB="0" anchor="ctr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水果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8223" marR="8223" marT="822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番荔枝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8223" marR="8223" marT="822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23" marR="8223" marT="822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23" marR="8223" marT="822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23" marR="8223" marT="822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23" marR="8223" marT="822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23" marR="8223" marT="822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23" marR="8223" marT="822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23" marR="8223" marT="822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223" marR="8223" marT="822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223" marR="8223" marT="822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223" marR="8223" marT="822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23" marR="8223" marT="822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23" marR="8223" marT="822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223" marR="8223" marT="822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223" marR="8223" marT="822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223" marR="8223" marT="822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23" marR="8223" marT="822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23" marR="8223" marT="822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23" marR="8223" marT="822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23" marR="8223" marT="822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223" marR="8223" marT="822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223" marR="8223" marT="822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223" marR="8223" marT="822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223" marR="8223" marT="822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223" marR="8223" marT="822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台湾</a:t>
                      </a:r>
                    </a:p>
                  </a:txBody>
                  <a:tcPr marL="8223" marR="8223" marT="822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71761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latin typeface="Arial"/>
                        </a:rPr>
                        <a:t>3</a:t>
                      </a:r>
                    </a:p>
                  </a:txBody>
                  <a:tcPr marL="8223" marR="8223" marT="8223" marB="0" anchor="ctr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水果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8223" marR="8223" marT="822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妃子笑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8223" marR="8223" marT="822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23" marR="8223" marT="822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23" marR="8223" marT="822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23" marR="8223" marT="822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223" marR="8223" marT="822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223" marR="8223" marT="822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223" marR="8223" marT="822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23" marR="8223" marT="822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23" marR="8223" marT="822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23" marR="8223" marT="822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23" marR="8223" marT="822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23" marR="8223" marT="822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23" marR="8223" marT="822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23" marR="8223" marT="822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23" marR="8223" marT="822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23" marR="8223" marT="822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223" marR="8223" marT="822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223" marR="8223" marT="822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223" marR="8223" marT="822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23" marR="8223" marT="822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23" marR="8223" marT="822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23" marR="8223" marT="822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23" marR="8223" marT="822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23" marR="8223" marT="822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23" marR="8223" marT="822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广东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8223" marR="8223" marT="822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71761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latin typeface="Arial"/>
                        </a:rPr>
                        <a:t>3</a:t>
                      </a:r>
                    </a:p>
                  </a:txBody>
                  <a:tcPr marL="8223" marR="8223" marT="8223" marB="0" anchor="ctr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水果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8223" marR="8223" marT="822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挂绿荔枝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8223" marR="8223" marT="822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23" marR="8223" marT="822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23" marR="8223" marT="822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23" marR="8223" marT="822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23" marR="8223" marT="822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23" marR="8223" marT="822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223" marR="8223" marT="822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223" marR="8223" marT="822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23" marR="8223" marT="822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23" marR="8223" marT="822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23" marR="8223" marT="822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23" marR="8223" marT="822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23" marR="8223" marT="822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23" marR="8223" marT="822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23" marR="8223" marT="822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23" marR="8223" marT="822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23" marR="8223" marT="822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23" marR="8223" marT="822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223" marR="8223" marT="822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223" marR="8223" marT="822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23" marR="8223" marT="822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23" marR="8223" marT="822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23" marR="8223" marT="822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23" marR="8223" marT="822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23" marR="8223" marT="822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广东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8223" marR="8223" marT="822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71761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latin typeface="Arial"/>
                        </a:rPr>
                        <a:t>3</a:t>
                      </a:r>
                    </a:p>
                  </a:txBody>
                  <a:tcPr marL="8223" marR="8223" marT="8223" marB="0" anchor="ctr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水果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8223" marR="8223" marT="822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桂味荔枝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8223" marR="8223" marT="822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23" marR="8223" marT="822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23" marR="8223" marT="822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23" marR="8223" marT="822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23" marR="8223" marT="822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23" marR="8223" marT="822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223" marR="8223" marT="822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223" marR="8223" marT="822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23" marR="8223" marT="822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23" marR="8223" marT="822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23" marR="8223" marT="822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23" marR="8223" marT="822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23" marR="8223" marT="822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23" marR="8223" marT="822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23" marR="8223" marT="822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23" marR="8223" marT="822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23" marR="8223" marT="822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23" marR="8223" marT="822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223" marR="8223" marT="822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223" marR="8223" marT="822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23" marR="8223" marT="822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23" marR="8223" marT="822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23" marR="8223" marT="822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23" marR="8223" marT="822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23" marR="8223" marT="822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广东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8223" marR="8223" marT="822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71761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latin typeface="Arial"/>
                        </a:rPr>
                        <a:t>3</a:t>
                      </a:r>
                    </a:p>
                  </a:txBody>
                  <a:tcPr marL="8223" marR="8223" marT="8223" marB="0" anchor="ctr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水果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8223" marR="8223" marT="822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黑叶荔枝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8223" marR="8223" marT="822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23" marR="8223" marT="822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23" marR="8223" marT="822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23" marR="8223" marT="822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23" marR="8223" marT="822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223" marR="8223" marT="822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223" marR="8223" marT="822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23" marR="8223" marT="822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23" marR="8223" marT="822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23" marR="8223" marT="822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23" marR="8223" marT="822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23" marR="8223" marT="822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23" marR="8223" marT="822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23" marR="8223" marT="822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23" marR="8223" marT="822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23" marR="8223" marT="822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23" marR="8223" marT="822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223" marR="8223" marT="822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223" marR="8223" marT="822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23" marR="8223" marT="822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23" marR="8223" marT="822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23" marR="8223" marT="822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23" marR="8223" marT="822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23" marR="8223" marT="822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23" marR="8223" marT="822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广东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8223" marR="8223" marT="822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71761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latin typeface="Arial"/>
                        </a:rPr>
                        <a:t>3</a:t>
                      </a:r>
                    </a:p>
                  </a:txBody>
                  <a:tcPr marL="8223" marR="8223" marT="8223" marB="0" anchor="ctr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水果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8223" marR="8223" marT="822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怀枝荔枝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8223" marR="8223" marT="822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23" marR="8223" marT="822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23" marR="8223" marT="822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23" marR="8223" marT="822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23" marR="8223" marT="822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23" marR="8223" marT="822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223" marR="8223" marT="822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223" marR="8223" marT="822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23" marR="8223" marT="822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23" marR="8223" marT="822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23" marR="8223" marT="822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23" marR="8223" marT="822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23" marR="8223" marT="822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23" marR="8223" marT="822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23" marR="8223" marT="822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23" marR="8223" marT="822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23" marR="8223" marT="822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23" marR="8223" marT="822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223" marR="8223" marT="822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223" marR="8223" marT="822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23" marR="8223" marT="822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23" marR="8223" marT="822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23" marR="8223" marT="822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23" marR="8223" marT="822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23" marR="8223" marT="822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广东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8223" marR="8223" marT="822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71761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latin typeface="Arial"/>
                        </a:rPr>
                        <a:t>3</a:t>
                      </a:r>
                    </a:p>
                  </a:txBody>
                  <a:tcPr marL="8223" marR="8223" marT="8223" marB="0" anchor="ctr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水果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8223" marR="8223" marT="822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三月红荔枝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8223" marR="8223" marT="822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23" marR="8223" marT="822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23" marR="8223" marT="822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223" marR="8223" marT="822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223" marR="8223" marT="822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223" marR="8223" marT="822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23" marR="8223" marT="822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23" marR="8223" marT="822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23" marR="8223" marT="822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23" marR="8223" marT="822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23" marR="8223" marT="822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23" marR="8223" marT="822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23" marR="8223" marT="822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23" marR="8223" marT="822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23" marR="8223" marT="822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223" marR="8223" marT="822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223" marR="8223" marT="822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223" marR="8223" marT="822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23" marR="8223" marT="822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23" marR="8223" marT="822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23" marR="8223" marT="822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23" marR="8223" marT="822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23" marR="8223" marT="822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23" marR="8223" marT="822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23" marR="8223" marT="822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广东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8223" marR="8223" marT="822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71761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latin typeface="Arial"/>
                        </a:rPr>
                        <a:t>3</a:t>
                      </a:r>
                    </a:p>
                  </a:txBody>
                  <a:tcPr marL="8223" marR="8223" marT="8223" marB="0" anchor="ctr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水果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8223" marR="8223" marT="822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糯米糍荔枝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8223" marR="8223" marT="822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23" marR="8223" marT="822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23" marR="8223" marT="822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23" marR="8223" marT="822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23" marR="8223" marT="822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23" marR="8223" marT="822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223" marR="8223" marT="822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223" marR="8223" marT="822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23" marR="8223" marT="822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23" marR="8223" marT="822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23" marR="8223" marT="822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23" marR="8223" marT="822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23" marR="8223" marT="822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23" marR="8223" marT="822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23" marR="8223" marT="822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23" marR="8223" marT="822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23" marR="8223" marT="822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23" marR="8223" marT="822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223" marR="8223" marT="822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223" marR="8223" marT="822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23" marR="8223" marT="822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23" marR="8223" marT="822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23" marR="8223" marT="822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23" marR="8223" marT="822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23" marR="8223" marT="822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广东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8223" marR="8223" marT="822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71761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latin typeface="Arial"/>
                        </a:rPr>
                        <a:t>3</a:t>
                      </a:r>
                    </a:p>
                  </a:txBody>
                  <a:tcPr marL="8223" marR="8223" marT="8223" marB="0" anchor="ctr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水果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8223" marR="8223" marT="822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泰国龙眼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8223" marR="8223" marT="822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23" marR="8223" marT="822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23" marR="8223" marT="822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23" marR="8223" marT="822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23" marR="8223" marT="822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223" marR="8223" marT="822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223" marR="8223" marT="822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223" marR="8223" marT="822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23" marR="8223" marT="822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23" marR="8223" marT="822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23" marR="8223" marT="822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23" marR="8223" marT="822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23" marR="8223" marT="822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223" marR="8223" marT="822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223" marR="8223" marT="822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23" marR="8223" marT="822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23" marR="8223" marT="822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223" marR="8223" marT="822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223" marR="8223" marT="822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223" marR="8223" marT="822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223" marR="8223" marT="822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223" marR="8223" marT="822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223" marR="8223" marT="822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223" marR="8223" marT="822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223" marR="8223" marT="822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泰国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8223" marR="8223" marT="822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71761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latin typeface="Arial"/>
                        </a:rPr>
                        <a:t>3</a:t>
                      </a:r>
                    </a:p>
                  </a:txBody>
                  <a:tcPr marL="8223" marR="8223" marT="8223" marB="0" anchor="ctr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水果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8223" marR="8223" marT="822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国产龙眼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8223" marR="8223" marT="822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23" marR="8223" marT="822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23" marR="8223" marT="822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23" marR="8223" marT="822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23" marR="8223" marT="822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23" marR="8223" marT="822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223" marR="8223" marT="822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223" marR="8223" marT="822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223" marR="8223" marT="822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223" marR="8223" marT="822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223" marR="8223" marT="822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23" marR="8223" marT="822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23" marR="8223" marT="822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23" marR="8223" marT="822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23" marR="8223" marT="822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23" marR="8223" marT="822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23" marR="8223" marT="822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23" marR="8223" marT="822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223" marR="8223" marT="822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223" marR="8223" marT="822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223" marR="8223" marT="822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223" marR="8223" marT="822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223" marR="8223" marT="822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223" marR="8223" marT="822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223" marR="8223" marT="822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广东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8223" marR="8223" marT="822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71761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latin typeface="Arial"/>
                        </a:rPr>
                        <a:t>3</a:t>
                      </a:r>
                    </a:p>
                  </a:txBody>
                  <a:tcPr marL="8223" marR="8223" marT="8223" marB="0" anchor="ctr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水果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8223" marR="8223" marT="822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红毛丹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8223" marR="8223" marT="822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23" marR="8223" marT="822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23" marR="8223" marT="822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23" marR="8223" marT="822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23" marR="8223" marT="822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23" marR="8223" marT="822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223" marR="8223" marT="822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223" marR="8223" marT="822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223" marR="8223" marT="822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223" marR="8223" marT="822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23" marR="8223" marT="822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23" marR="8223" marT="822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23" marR="8223" marT="822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223" marR="8223" marT="822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223" marR="8223" marT="822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223" marR="8223" marT="822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23" marR="8223" marT="822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23" marR="8223" marT="822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23" marR="8223" marT="822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223" marR="8223" marT="822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223" marR="8223" marT="822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223" marR="8223" marT="822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223" marR="8223" marT="822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223" marR="8223" marT="822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223" marR="8223" marT="822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越南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8223" marR="8223" marT="822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71761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latin typeface="Arial"/>
                        </a:rPr>
                        <a:t>3</a:t>
                      </a:r>
                    </a:p>
                  </a:txBody>
                  <a:tcPr marL="8223" marR="8223" marT="8223" marB="0" anchor="ctr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水果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8223" marR="8223" marT="822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枇杷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8223" marR="8223" marT="822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23" marR="8223" marT="822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223" marR="8223" marT="822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223" marR="8223" marT="822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223" marR="8223" marT="822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23" marR="8223" marT="822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23" marR="8223" marT="822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23" marR="8223" marT="822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23" marR="8223" marT="822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23" marR="8223" marT="822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23" marR="8223" marT="822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23" marR="8223" marT="822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23" marR="8223" marT="822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23" marR="8223" marT="822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223" marR="8223" marT="822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223" marR="8223" marT="822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223" marR="8223" marT="822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223" marR="8223" marT="822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223" marR="8223" marT="822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23" marR="8223" marT="822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23" marR="8223" marT="822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23" marR="8223" marT="822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23" marR="8223" marT="822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23" marR="8223" marT="822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23" marR="8223" marT="822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福建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8223" marR="8223" marT="822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71761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latin typeface="Arial"/>
                        </a:rPr>
                        <a:t>3</a:t>
                      </a:r>
                    </a:p>
                  </a:txBody>
                  <a:tcPr marL="8223" marR="8223" marT="8223" marB="0" anchor="ctr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水果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8223" marR="8223" marT="822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青橄榄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8223" marR="8223" marT="822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23" marR="8223" marT="822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23" marR="8223" marT="822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223" marR="8223" marT="822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223" marR="8223" marT="822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223" marR="8223" marT="822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223" marR="8223" marT="822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23" marR="8223" marT="822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23" marR="8223" marT="822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23" marR="8223" marT="822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23" marR="8223" marT="822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23" marR="8223" marT="822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223" marR="8223" marT="822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223" marR="8223" marT="822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223" marR="8223" marT="822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223" marR="8223" marT="822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223" marR="8223" marT="822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223" marR="8223" marT="822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223" marR="8223" marT="822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223" marR="8223" marT="822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223" marR="8223" marT="822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223" marR="8223" marT="822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223" marR="8223" marT="822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223" marR="8223" marT="822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223" marR="8223" marT="822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 dirty="0">
                          <a:latin typeface="宋体"/>
                        </a:rPr>
                        <a:t>海南</a:t>
                      </a:r>
                      <a:endParaRPr lang="zh-CN" altLang="en-US" sz="1100" b="0" i="0" u="none" strike="noStrike" dirty="0">
                        <a:latin typeface="Arial"/>
                      </a:endParaRPr>
                    </a:p>
                  </a:txBody>
                  <a:tcPr marL="8223" marR="8223" marT="822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表格 1"/>
          <p:cNvGraphicFramePr>
            <a:graphicFrameLocks noGrp="1"/>
          </p:cNvGraphicFramePr>
          <p:nvPr/>
        </p:nvGraphicFramePr>
        <p:xfrm>
          <a:off x="214282" y="285728"/>
          <a:ext cx="8643998" cy="6215109"/>
        </p:xfrm>
        <a:graphic>
          <a:graphicData uri="http://schemas.openxmlformats.org/drawingml/2006/table">
            <a:tbl>
              <a:tblPr/>
              <a:tblGrid>
                <a:gridCol w="536771"/>
                <a:gridCol w="534976"/>
                <a:gridCol w="1089701"/>
                <a:gridCol w="245945"/>
                <a:gridCol w="245946"/>
                <a:gridCol w="245945"/>
                <a:gridCol w="247741"/>
                <a:gridCol w="245946"/>
                <a:gridCol w="245945"/>
                <a:gridCol w="245946"/>
                <a:gridCol w="247741"/>
                <a:gridCol w="245945"/>
                <a:gridCol w="245946"/>
                <a:gridCol w="245945"/>
                <a:gridCol w="245946"/>
                <a:gridCol w="247741"/>
                <a:gridCol w="245945"/>
                <a:gridCol w="245946"/>
                <a:gridCol w="245945"/>
                <a:gridCol w="247741"/>
                <a:gridCol w="245946"/>
                <a:gridCol w="245945"/>
                <a:gridCol w="245946"/>
                <a:gridCol w="247741"/>
                <a:gridCol w="245945"/>
                <a:gridCol w="245946"/>
                <a:gridCol w="245945"/>
                <a:gridCol w="570881"/>
              </a:tblGrid>
              <a:tr h="553780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9255" marR="9255" marT="925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9255" marR="9255" marT="925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9255" marR="9255" marT="925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charset="-122"/>
                          <a:ea typeface="宋体" charset="-122"/>
                        </a:rPr>
                        <a:t>上市时间</a:t>
                      </a:r>
                    </a:p>
                  </a:txBody>
                  <a:tcPr marL="9255" marR="9255" marT="925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FBFB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9255" marR="9255" marT="925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9255" marR="9255" marT="925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9255" marR="9255" marT="925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9255" marR="9255" marT="925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9255" marR="9255" marT="925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9255" marR="9255" marT="925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9255" marR="9255" marT="925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9255" marR="9255" marT="925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9255" marR="9255" marT="925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FBFBF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charset="-122"/>
                          <a:ea typeface="宋体" charset="-122"/>
                        </a:rPr>
                        <a:t>销售时间</a:t>
                      </a:r>
                    </a:p>
                  </a:txBody>
                  <a:tcPr marL="9255" marR="9255" marT="925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7E4B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9255" marR="9255" marT="925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9255" marR="9255" marT="925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9255" marR="9255" marT="925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9255" marR="9255" marT="925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9255" marR="9255" marT="925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9255" marR="9255" marT="925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9255" marR="9255" marT="925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9255" marR="9255" marT="925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9255" marR="9255" marT="925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9255" marR="9255" marT="925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553780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charset="-122"/>
                          <a:ea typeface="宋体" charset="-122"/>
                        </a:rPr>
                        <a:t>大类</a:t>
                      </a:r>
                      <a:endParaRPr kumimoji="0" lang="zh-CN" alt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marL="9255" marR="9255" marT="9255" marB="0" anchor="ctr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charset="-122"/>
                          <a:ea typeface="宋体" charset="-122"/>
                        </a:rPr>
                        <a:t>大类名称</a:t>
                      </a:r>
                      <a:endParaRPr kumimoji="0" lang="zh-CN" alt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marL="9255" marR="9255" marT="9255" marB="0" anchor="ctr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charset="-122"/>
                          <a:ea typeface="宋体" charset="-122"/>
                        </a:rPr>
                        <a:t>商品名称</a:t>
                      </a:r>
                      <a:r>
                        <a:rPr kumimoji="0" lang="zh-CN" alt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                                                                                                                         </a:t>
                      </a:r>
                    </a:p>
                  </a:txBody>
                  <a:tcPr marL="9255" marR="9255" marT="9255" marB="0" anchor="ctr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charset="-122"/>
                          <a:ea typeface="宋体" charset="-122"/>
                        </a:rPr>
                        <a:t>月</a:t>
                      </a:r>
                      <a:endParaRPr kumimoji="0" lang="zh-CN" alt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marL="9255" marR="9255" marT="9255" marB="0" anchor="ctr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2</a:t>
                      </a: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charset="-122"/>
                          <a:ea typeface="宋体" charset="-122"/>
                        </a:rPr>
                        <a:t>月</a:t>
                      </a:r>
                      <a:endParaRPr kumimoji="0" lang="zh-CN" alt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marL="9255" marR="9255" marT="9255" marB="0" anchor="ctr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3</a:t>
                      </a: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charset="-122"/>
                          <a:ea typeface="宋体" charset="-122"/>
                        </a:rPr>
                        <a:t>月</a:t>
                      </a:r>
                      <a:endParaRPr kumimoji="0" lang="zh-CN" alt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marL="9255" marR="9255" marT="9255" marB="0" anchor="ctr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4</a:t>
                      </a: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charset="-122"/>
                          <a:ea typeface="宋体" charset="-122"/>
                        </a:rPr>
                        <a:t>月</a:t>
                      </a:r>
                      <a:endParaRPr kumimoji="0" lang="zh-CN" alt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marL="9255" marR="9255" marT="9255" marB="0" anchor="ctr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5</a:t>
                      </a: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charset="-122"/>
                          <a:ea typeface="宋体" charset="-122"/>
                        </a:rPr>
                        <a:t>月</a:t>
                      </a:r>
                      <a:endParaRPr kumimoji="0" lang="zh-CN" alt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marL="9255" marR="9255" marT="9255" marB="0" anchor="ctr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6</a:t>
                      </a: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charset="-122"/>
                          <a:ea typeface="宋体" charset="-122"/>
                        </a:rPr>
                        <a:t>月</a:t>
                      </a:r>
                      <a:endParaRPr kumimoji="0" lang="zh-CN" alt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marL="9255" marR="9255" marT="9255" marB="0" anchor="ctr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7</a:t>
                      </a: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charset="-122"/>
                          <a:ea typeface="宋体" charset="-122"/>
                        </a:rPr>
                        <a:t>月</a:t>
                      </a:r>
                      <a:endParaRPr kumimoji="0" lang="zh-CN" alt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marL="9255" marR="9255" marT="9255" marB="0" anchor="ctr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8</a:t>
                      </a: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charset="-122"/>
                          <a:ea typeface="宋体" charset="-122"/>
                        </a:rPr>
                        <a:t>月</a:t>
                      </a:r>
                      <a:endParaRPr kumimoji="0" lang="zh-CN" alt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marL="9255" marR="9255" marT="9255" marB="0" anchor="ctr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9</a:t>
                      </a: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charset="-122"/>
                          <a:ea typeface="宋体" charset="-122"/>
                        </a:rPr>
                        <a:t>月</a:t>
                      </a:r>
                      <a:endParaRPr kumimoji="0" lang="zh-CN" alt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marL="9255" marR="9255" marT="9255" marB="0" anchor="ctr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10</a:t>
                      </a: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charset="-122"/>
                          <a:ea typeface="宋体" charset="-122"/>
                        </a:rPr>
                        <a:t>月</a:t>
                      </a:r>
                      <a:endParaRPr kumimoji="0" lang="zh-CN" alt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marL="9255" marR="9255" marT="9255" marB="0" anchor="ctr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11</a:t>
                      </a: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charset="-122"/>
                          <a:ea typeface="宋体" charset="-122"/>
                        </a:rPr>
                        <a:t>月</a:t>
                      </a:r>
                      <a:endParaRPr kumimoji="0" lang="zh-CN" alt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marL="9255" marR="9255" marT="9255" marB="0" anchor="ctr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12</a:t>
                      </a: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charset="-122"/>
                          <a:ea typeface="宋体" charset="-122"/>
                        </a:rPr>
                        <a:t>月</a:t>
                      </a:r>
                      <a:endParaRPr kumimoji="0" lang="zh-CN" alt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marL="9255" marR="9255" marT="9255" marB="0" anchor="ctr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charset="-122"/>
                          <a:ea typeface="宋体" charset="-122"/>
                        </a:rPr>
                        <a:t>月</a:t>
                      </a:r>
                      <a:endParaRPr kumimoji="0" lang="zh-CN" alt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marL="9255" marR="9255" marT="9255" marB="0" anchor="ctr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2</a:t>
                      </a: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charset="-122"/>
                          <a:ea typeface="宋体" charset="-122"/>
                        </a:rPr>
                        <a:t>月</a:t>
                      </a:r>
                      <a:endParaRPr kumimoji="0" lang="zh-CN" alt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marL="9255" marR="9255" marT="9255" marB="0" anchor="ctr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3</a:t>
                      </a: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charset="-122"/>
                          <a:ea typeface="宋体" charset="-122"/>
                        </a:rPr>
                        <a:t>月</a:t>
                      </a:r>
                      <a:endParaRPr kumimoji="0" lang="zh-CN" alt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marL="9255" marR="9255" marT="9255" marB="0" anchor="ctr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4</a:t>
                      </a: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charset="-122"/>
                          <a:ea typeface="宋体" charset="-122"/>
                        </a:rPr>
                        <a:t>月</a:t>
                      </a:r>
                      <a:endParaRPr kumimoji="0" lang="zh-CN" alt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marL="9255" marR="9255" marT="9255" marB="0" anchor="ctr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5</a:t>
                      </a: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charset="-122"/>
                          <a:ea typeface="宋体" charset="-122"/>
                        </a:rPr>
                        <a:t>月</a:t>
                      </a:r>
                      <a:endParaRPr kumimoji="0" lang="zh-CN" alt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marL="9255" marR="9255" marT="9255" marB="0" anchor="ctr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6</a:t>
                      </a: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charset="-122"/>
                          <a:ea typeface="宋体" charset="-122"/>
                        </a:rPr>
                        <a:t>月</a:t>
                      </a:r>
                      <a:endParaRPr kumimoji="0" lang="zh-CN" alt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marL="9255" marR="9255" marT="9255" marB="0" anchor="ctr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7</a:t>
                      </a: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charset="-122"/>
                          <a:ea typeface="宋体" charset="-122"/>
                        </a:rPr>
                        <a:t>月</a:t>
                      </a:r>
                      <a:endParaRPr kumimoji="0" lang="zh-CN" alt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marL="9255" marR="9255" marT="9255" marB="0" anchor="ctr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8</a:t>
                      </a: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charset="-122"/>
                          <a:ea typeface="宋体" charset="-122"/>
                        </a:rPr>
                        <a:t>月</a:t>
                      </a:r>
                      <a:endParaRPr kumimoji="0" lang="zh-CN" alt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marL="9255" marR="9255" marT="9255" marB="0" anchor="ctr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9</a:t>
                      </a: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charset="-122"/>
                          <a:ea typeface="宋体" charset="-122"/>
                        </a:rPr>
                        <a:t>月</a:t>
                      </a:r>
                      <a:endParaRPr kumimoji="0" lang="zh-CN" alt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marL="9255" marR="9255" marT="9255" marB="0" anchor="ctr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10</a:t>
                      </a: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charset="-122"/>
                          <a:ea typeface="宋体" charset="-122"/>
                        </a:rPr>
                        <a:t>月</a:t>
                      </a:r>
                      <a:endParaRPr kumimoji="0" lang="zh-CN" alt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marL="9255" marR="9255" marT="9255" marB="0" anchor="ctr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11</a:t>
                      </a: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charset="-122"/>
                          <a:ea typeface="宋体" charset="-122"/>
                        </a:rPr>
                        <a:t>月</a:t>
                      </a:r>
                      <a:endParaRPr kumimoji="0" lang="zh-CN" alt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marL="9255" marR="9255" marT="9255" marB="0" anchor="ctr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12</a:t>
                      </a: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charset="-122"/>
                          <a:ea typeface="宋体" charset="-122"/>
                        </a:rPr>
                        <a:t>月</a:t>
                      </a:r>
                      <a:endParaRPr kumimoji="0" lang="zh-CN" alt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marL="9255" marR="9255" marT="9255" marB="0" anchor="ctr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charset="-122"/>
                          <a:ea typeface="宋体" charset="-122"/>
                        </a:rPr>
                        <a:t>产地</a:t>
                      </a:r>
                      <a:endParaRPr kumimoji="0" lang="zh-CN" alt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marL="9255" marR="9255" marT="9255" marB="0" anchor="ctr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327328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3</a:t>
                      </a:r>
                    </a:p>
                  </a:txBody>
                  <a:tcPr marL="9255" marR="9255" marT="9255" marB="0" anchor="ctr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charset="-122"/>
                          <a:ea typeface="宋体" charset="-122"/>
                        </a:rPr>
                        <a:t>水果</a:t>
                      </a:r>
                      <a:endParaRPr kumimoji="0" lang="zh-CN" alt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marL="9255" marR="9255" marT="9255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charset="-122"/>
                          <a:ea typeface="宋体" charset="-122"/>
                        </a:rPr>
                        <a:t>火龙果</a:t>
                      </a:r>
                      <a:endParaRPr kumimoji="0" lang="zh-CN" alt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marL="9255" marR="9255" marT="9255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9255" marR="9255" marT="9255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9255" marR="9255" marT="9255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9255" marR="9255" marT="9255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9255" marR="9255" marT="9255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9255" marR="9255" marT="9255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9255" marR="9255" marT="9255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9255" marR="9255" marT="9255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9255" marR="9255" marT="9255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9255" marR="9255" marT="9255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9255" marR="9255" marT="9255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9255" marR="9255" marT="9255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9255" marR="9255" marT="9255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9255" marR="9255" marT="9255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9255" marR="9255" marT="9255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9255" marR="9255" marT="9255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9255" marR="9255" marT="9255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9255" marR="9255" marT="9255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9255" marR="9255" marT="9255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9255" marR="9255" marT="9255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9255" marR="9255" marT="9255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9255" marR="9255" marT="9255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9255" marR="9255" marT="9255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9255" marR="9255" marT="9255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9255" marR="9255" marT="9255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charset="-122"/>
                          <a:ea typeface="宋体" charset="-122"/>
                        </a:rPr>
                        <a:t>越南</a:t>
                      </a:r>
                      <a:endParaRPr kumimoji="0" lang="zh-CN" alt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marL="9255" marR="9255" marT="9255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327328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3</a:t>
                      </a:r>
                    </a:p>
                  </a:txBody>
                  <a:tcPr marL="9255" marR="9255" marT="9255" marB="0" anchor="ctr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charset="-122"/>
                          <a:ea typeface="宋体" charset="-122"/>
                        </a:rPr>
                        <a:t>水果</a:t>
                      </a:r>
                      <a:endParaRPr kumimoji="0" lang="zh-CN" alt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marL="9255" marR="9255" marT="9255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charset="-122"/>
                          <a:ea typeface="宋体" charset="-122"/>
                        </a:rPr>
                        <a:t>菠萝蜜</a:t>
                      </a:r>
                      <a:endParaRPr kumimoji="0" lang="zh-CN" alt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marL="9255" marR="9255" marT="9255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9255" marR="9255" marT="9255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9255" marR="9255" marT="9255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9255" marR="9255" marT="9255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9255" marR="9255" marT="9255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9255" marR="9255" marT="9255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9255" marR="9255" marT="9255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9255" marR="9255" marT="9255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9255" marR="9255" marT="9255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9255" marR="9255" marT="9255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9255" marR="9255" marT="9255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9255" marR="9255" marT="9255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9255" marR="9255" marT="9255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9255" marR="9255" marT="9255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9255" marR="9255" marT="9255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9255" marR="9255" marT="9255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9255" marR="9255" marT="9255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9255" marR="9255" marT="9255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9255" marR="9255" marT="9255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9255" marR="9255" marT="9255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9255" marR="9255" marT="9255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9255" marR="9255" marT="9255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9255" marR="9255" marT="9255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9255" marR="9255" marT="9255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9255" marR="9255" marT="9255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charset="-122"/>
                          <a:ea typeface="宋体" charset="-122"/>
                        </a:rPr>
                        <a:t>泰国</a:t>
                      </a:r>
                      <a:endParaRPr kumimoji="0" lang="zh-CN" alt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marL="9255" marR="9255" marT="9255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327328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3</a:t>
                      </a:r>
                    </a:p>
                  </a:txBody>
                  <a:tcPr marL="9255" marR="9255" marT="9255" marB="0" anchor="ctr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charset="-122"/>
                          <a:ea typeface="宋体" charset="-122"/>
                        </a:rPr>
                        <a:t>水果</a:t>
                      </a:r>
                      <a:endParaRPr kumimoji="0" lang="zh-CN" alt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marL="9255" marR="9255" marT="9255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charset="-122"/>
                          <a:ea typeface="宋体" charset="-122"/>
                        </a:rPr>
                        <a:t>菠萝蜜</a:t>
                      </a:r>
                      <a:endParaRPr kumimoji="0" lang="zh-CN" alt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marL="9255" marR="9255" marT="9255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9255" marR="9255" marT="9255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9255" marR="9255" marT="9255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9255" marR="9255" marT="9255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9255" marR="9255" marT="9255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9255" marR="9255" marT="9255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9255" marR="9255" marT="9255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9255" marR="9255" marT="9255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9255" marR="9255" marT="9255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9255" marR="9255" marT="9255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9255" marR="9255" marT="9255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9255" marR="9255" marT="9255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9255" marR="9255" marT="9255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9255" marR="9255" marT="9255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9255" marR="9255" marT="9255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9255" marR="9255" marT="9255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9255" marR="9255" marT="9255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9255" marR="9255" marT="9255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9255" marR="9255" marT="9255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9255" marR="9255" marT="9255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9255" marR="9255" marT="9255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9255" marR="9255" marT="9255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9255" marR="9255" marT="9255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9255" marR="9255" marT="9255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9255" marR="9255" marT="9255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charset="-122"/>
                          <a:ea typeface="宋体" charset="-122"/>
                        </a:rPr>
                        <a:t>海南</a:t>
                      </a:r>
                      <a:endParaRPr kumimoji="0" lang="zh-CN" alt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marL="9255" marR="9255" marT="9255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327328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3</a:t>
                      </a:r>
                    </a:p>
                  </a:txBody>
                  <a:tcPr marL="9255" marR="9255" marT="9255" marB="0" anchor="ctr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charset="-122"/>
                          <a:ea typeface="宋体" charset="-122"/>
                        </a:rPr>
                        <a:t>水果</a:t>
                      </a:r>
                      <a:endParaRPr kumimoji="0" lang="zh-CN" alt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marL="9255" marR="9255" marT="9255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charset="-122"/>
                          <a:ea typeface="宋体" charset="-122"/>
                        </a:rPr>
                        <a:t>金枕榴莲</a:t>
                      </a:r>
                      <a:endParaRPr kumimoji="0" lang="zh-CN" alt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marL="9255" marR="9255" marT="9255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9255" marR="9255" marT="9255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9255" marR="9255" marT="9255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9255" marR="9255" marT="9255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9255" marR="9255" marT="9255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9255" marR="9255" marT="9255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9255" marR="9255" marT="9255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9255" marR="9255" marT="9255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9255" marR="9255" marT="9255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9255" marR="9255" marT="9255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9255" marR="9255" marT="9255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9255" marR="9255" marT="9255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9255" marR="9255" marT="9255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9255" marR="9255" marT="9255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9255" marR="9255" marT="9255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9255" marR="9255" marT="9255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9255" marR="9255" marT="9255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9255" marR="9255" marT="9255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9255" marR="9255" marT="9255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9255" marR="9255" marT="9255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9255" marR="9255" marT="9255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9255" marR="9255" marT="9255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9255" marR="9255" marT="9255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9255" marR="9255" marT="9255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9255" marR="9255" marT="9255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charset="-122"/>
                          <a:ea typeface="宋体" charset="-122"/>
                        </a:rPr>
                        <a:t>泰国</a:t>
                      </a:r>
                      <a:endParaRPr kumimoji="0" lang="zh-CN" alt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marL="9255" marR="9255" marT="9255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327328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3</a:t>
                      </a:r>
                    </a:p>
                  </a:txBody>
                  <a:tcPr marL="9255" marR="9255" marT="9255" marB="0" anchor="ctr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charset="-122"/>
                          <a:ea typeface="宋体" charset="-122"/>
                        </a:rPr>
                        <a:t>水果</a:t>
                      </a:r>
                      <a:endParaRPr kumimoji="0" lang="zh-CN" alt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marL="9255" marR="9255" marT="9255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charset="-122"/>
                          <a:ea typeface="宋体" charset="-122"/>
                        </a:rPr>
                        <a:t>山竹</a:t>
                      </a:r>
                      <a:endParaRPr kumimoji="0" lang="zh-CN" alt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marL="9255" marR="9255" marT="9255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9255" marR="9255" marT="9255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9255" marR="9255" marT="9255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9255" marR="9255" marT="9255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9255" marR="9255" marT="9255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9255" marR="9255" marT="9255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9255" marR="9255" marT="9255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9255" marR="9255" marT="9255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9255" marR="9255" marT="9255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9255" marR="9255" marT="9255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9255" marR="9255" marT="9255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9255" marR="9255" marT="9255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9255" marR="9255" marT="9255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9255" marR="9255" marT="9255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9255" marR="9255" marT="9255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9255" marR="9255" marT="9255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9255" marR="9255" marT="9255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9255" marR="9255" marT="9255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9255" marR="9255" marT="9255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9255" marR="9255" marT="9255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9255" marR="9255" marT="9255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9255" marR="9255" marT="9255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9255" marR="9255" marT="9255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9255" marR="9255" marT="9255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9255" marR="9255" marT="9255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charset="-122"/>
                          <a:ea typeface="宋体" charset="-122"/>
                        </a:rPr>
                        <a:t>泰国</a:t>
                      </a:r>
                      <a:endParaRPr kumimoji="0" lang="zh-CN" alt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marL="9255" marR="9255" marT="9255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327328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3</a:t>
                      </a:r>
                    </a:p>
                  </a:txBody>
                  <a:tcPr marL="9255" marR="9255" marT="9255" marB="0" anchor="ctr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charset="-122"/>
                          <a:ea typeface="宋体" charset="-122"/>
                        </a:rPr>
                        <a:t>水果</a:t>
                      </a:r>
                      <a:endParaRPr kumimoji="0" lang="zh-CN" alt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marL="9255" marR="9255" marT="9255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charset="-122"/>
                          <a:ea typeface="宋体" charset="-122"/>
                        </a:rPr>
                        <a:t>菠萝</a:t>
                      </a:r>
                      <a:endParaRPr kumimoji="0" lang="zh-CN" altLang="en-US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marL="9255" marR="9255" marT="9255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9255" marR="9255" marT="9255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9255" marR="9255" marT="9255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9255" marR="9255" marT="9255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9255" marR="9255" marT="9255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9255" marR="9255" marT="9255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9255" marR="9255" marT="9255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9255" marR="9255" marT="9255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9255" marR="9255" marT="9255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9255" marR="9255" marT="9255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9255" marR="9255" marT="9255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9255" marR="9255" marT="9255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9255" marR="9255" marT="9255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9255" marR="9255" marT="9255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9255" marR="9255" marT="9255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9255" marR="9255" marT="9255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9255" marR="9255" marT="9255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9255" marR="9255" marT="9255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9255" marR="9255" marT="9255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9255" marR="9255" marT="9255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9255" marR="9255" marT="9255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9255" marR="9255" marT="9255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9255" marR="9255" marT="9255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9255" marR="9255" marT="9255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9255" marR="9255" marT="9255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charset="-122"/>
                          <a:ea typeface="宋体" charset="-122"/>
                        </a:rPr>
                        <a:t>广东</a:t>
                      </a:r>
                      <a:endParaRPr kumimoji="0" lang="zh-CN" alt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marL="9255" marR="9255" marT="9255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327328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3</a:t>
                      </a:r>
                    </a:p>
                  </a:txBody>
                  <a:tcPr marL="9255" marR="9255" marT="9255" marB="0" anchor="ctr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charset="-122"/>
                          <a:ea typeface="宋体" charset="-122"/>
                        </a:rPr>
                        <a:t>水果</a:t>
                      </a:r>
                      <a:endParaRPr kumimoji="0" lang="zh-CN" alt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marL="9255" marR="9255" marT="9255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charset="-122"/>
                          <a:ea typeface="宋体" charset="-122"/>
                        </a:rPr>
                        <a:t>菠萝</a:t>
                      </a:r>
                      <a:endParaRPr kumimoji="0" lang="zh-CN" alt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marL="9255" marR="9255" marT="9255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9255" marR="9255" marT="9255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9255" marR="9255" marT="9255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9255" marR="9255" marT="9255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9255" marR="9255" marT="9255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9255" marR="9255" marT="9255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9255" marR="9255" marT="9255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9255" marR="9255" marT="9255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9255" marR="9255" marT="9255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9255" marR="9255" marT="9255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9255" marR="9255" marT="9255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9255" marR="9255" marT="9255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9255" marR="9255" marT="9255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9255" marR="9255" marT="9255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9255" marR="9255" marT="9255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9255" marR="9255" marT="9255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9255" marR="9255" marT="9255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9255" marR="9255" marT="9255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9255" marR="9255" marT="9255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9255" marR="9255" marT="9255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9255" marR="9255" marT="9255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9255" marR="9255" marT="9255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9255" marR="9255" marT="9255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9255" marR="9255" marT="9255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9255" marR="9255" marT="9255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charset="-122"/>
                          <a:ea typeface="宋体" charset="-122"/>
                        </a:rPr>
                        <a:t>海南</a:t>
                      </a:r>
                      <a:endParaRPr kumimoji="0" lang="zh-CN" alt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marL="9255" marR="9255" marT="9255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327328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3</a:t>
                      </a:r>
                    </a:p>
                  </a:txBody>
                  <a:tcPr marL="9255" marR="9255" marT="9255" marB="0" anchor="ctr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charset="-122"/>
                          <a:ea typeface="宋体" charset="-122"/>
                        </a:rPr>
                        <a:t>水果</a:t>
                      </a:r>
                      <a:endParaRPr kumimoji="0" lang="zh-CN" alt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marL="9255" marR="9255" marT="9255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charset="-122"/>
                          <a:ea typeface="宋体" charset="-122"/>
                        </a:rPr>
                        <a:t>香水菠萝</a:t>
                      </a:r>
                      <a:endParaRPr kumimoji="0" lang="zh-CN" alt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marL="9255" marR="9255" marT="9255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9255" marR="9255" marT="9255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9255" marR="9255" marT="9255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9255" marR="9255" marT="9255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9255" marR="9255" marT="9255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9255" marR="9255" marT="9255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9255" marR="9255" marT="9255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9255" marR="9255" marT="9255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9255" marR="9255" marT="9255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9255" marR="9255" marT="9255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9255" marR="9255" marT="9255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9255" marR="9255" marT="9255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9255" marR="9255" marT="9255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9255" marR="9255" marT="9255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9255" marR="9255" marT="9255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9255" marR="9255" marT="9255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9255" marR="9255" marT="9255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9255" marR="9255" marT="9255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9255" marR="9255" marT="9255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9255" marR="9255" marT="9255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9255" marR="9255" marT="9255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9255" marR="9255" marT="9255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9255" marR="9255" marT="9255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9255" marR="9255" marT="9255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9255" marR="9255" marT="9255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charset="-122"/>
                          <a:ea typeface="宋体" charset="-122"/>
                        </a:rPr>
                        <a:t>海南</a:t>
                      </a:r>
                      <a:endParaRPr kumimoji="0" lang="zh-CN" alt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marL="9255" marR="9255" marT="9255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327328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3</a:t>
                      </a:r>
                    </a:p>
                  </a:txBody>
                  <a:tcPr marL="9255" marR="9255" marT="9255" marB="0" anchor="ctr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charset="-122"/>
                          <a:ea typeface="宋体" charset="-122"/>
                        </a:rPr>
                        <a:t>水果</a:t>
                      </a:r>
                      <a:endParaRPr kumimoji="0" lang="zh-CN" alt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marL="9255" marR="9255" marT="9255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charset="-122"/>
                          <a:ea typeface="宋体" charset="-122"/>
                        </a:rPr>
                        <a:t>菲律宾香蕉</a:t>
                      </a:r>
                      <a:endParaRPr kumimoji="0" lang="zh-CN" alt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marL="9255" marR="9255" marT="9255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9255" marR="9255" marT="9255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9255" marR="9255" marT="9255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9255" marR="9255" marT="9255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9255" marR="9255" marT="9255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9255" marR="9255" marT="9255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9255" marR="9255" marT="9255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9255" marR="9255" marT="9255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9255" marR="9255" marT="9255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9255" marR="9255" marT="9255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9255" marR="9255" marT="9255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9255" marR="9255" marT="9255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9255" marR="9255" marT="9255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9255" marR="9255" marT="9255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9255" marR="9255" marT="9255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9255" marR="9255" marT="9255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9255" marR="9255" marT="9255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9255" marR="9255" marT="9255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9255" marR="9255" marT="9255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9255" marR="9255" marT="9255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9255" marR="9255" marT="9255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9255" marR="9255" marT="9255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9255" marR="9255" marT="9255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9255" marR="9255" marT="9255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9255" marR="9255" marT="9255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charset="-122"/>
                          <a:ea typeface="宋体" charset="-122"/>
                        </a:rPr>
                        <a:t>菲律宾</a:t>
                      </a:r>
                      <a:endParaRPr kumimoji="0" lang="zh-CN" alt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marL="9255" marR="9255" marT="9255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327328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3</a:t>
                      </a:r>
                    </a:p>
                  </a:txBody>
                  <a:tcPr marL="9255" marR="9255" marT="9255" marB="0" anchor="ctr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charset="-122"/>
                          <a:ea typeface="宋体" charset="-122"/>
                        </a:rPr>
                        <a:t>水果</a:t>
                      </a:r>
                      <a:endParaRPr kumimoji="0" lang="zh-CN" alt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marL="9255" marR="9255" marT="9255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charset="-122"/>
                          <a:ea typeface="宋体" charset="-122"/>
                        </a:rPr>
                        <a:t>青椰</a:t>
                      </a:r>
                      <a:endParaRPr kumimoji="0" lang="zh-CN" alt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marL="9255" marR="9255" marT="9255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9255" marR="9255" marT="9255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9255" marR="9255" marT="9255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9255" marR="9255" marT="9255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9255" marR="9255" marT="9255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9255" marR="9255" marT="9255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9255" marR="9255" marT="9255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9255" marR="9255" marT="9255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9255" marR="9255" marT="9255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9255" marR="9255" marT="9255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9255" marR="9255" marT="9255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9255" marR="9255" marT="9255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9255" marR="9255" marT="9255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9255" marR="9255" marT="9255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9255" marR="9255" marT="9255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9255" marR="9255" marT="9255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9255" marR="9255" marT="9255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9255" marR="9255" marT="9255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9255" marR="9255" marT="9255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9255" marR="9255" marT="9255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9255" marR="9255" marT="9255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9255" marR="9255" marT="9255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9255" marR="9255" marT="9255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9255" marR="9255" marT="9255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9255" marR="9255" marT="9255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charset="-122"/>
                          <a:ea typeface="宋体" charset="-122"/>
                        </a:rPr>
                        <a:t>海南</a:t>
                      </a:r>
                      <a:endParaRPr kumimoji="0" lang="zh-CN" alt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marL="9255" marR="9255" marT="9255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284095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3</a:t>
                      </a:r>
                    </a:p>
                  </a:txBody>
                  <a:tcPr marL="9255" marR="9255" marT="9255" marB="0" anchor="ctr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charset="-122"/>
                          <a:ea typeface="宋体" charset="-122"/>
                        </a:rPr>
                        <a:t>水果</a:t>
                      </a:r>
                      <a:endParaRPr kumimoji="0" lang="zh-CN" alt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marL="9255" marR="9255" marT="9255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charset="-122"/>
                          <a:ea typeface="宋体" charset="-122"/>
                        </a:rPr>
                        <a:t>椰皇</a:t>
                      </a:r>
                    </a:p>
                  </a:txBody>
                  <a:tcPr marL="9255" marR="9255" marT="9255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9255" marR="9255" marT="9255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9255" marR="9255" marT="9255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9255" marR="9255" marT="9255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9255" marR="9255" marT="9255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9255" marR="9255" marT="9255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9255" marR="9255" marT="9255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9255" marR="9255" marT="9255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9255" marR="9255" marT="9255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9255" marR="9255" marT="9255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9255" marR="9255" marT="9255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9255" marR="9255" marT="9255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9255" marR="9255" marT="9255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9255" marR="9255" marT="9255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9255" marR="9255" marT="9255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9255" marR="9255" marT="9255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9255" marR="9255" marT="9255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9255" marR="9255" marT="9255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9255" marR="9255" marT="9255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9255" marR="9255" marT="9255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9255" marR="9255" marT="9255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9255" marR="9255" marT="9255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9255" marR="9255" marT="9255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9255" marR="9255" marT="9255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9255" marR="9255" marT="9255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charset="-122"/>
                          <a:ea typeface="宋体" charset="-122"/>
                        </a:rPr>
                        <a:t>泰国</a:t>
                      </a:r>
                      <a:endParaRPr kumimoji="0" lang="zh-CN" alt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marL="9255" marR="9255" marT="9255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284095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3</a:t>
                      </a:r>
                    </a:p>
                  </a:txBody>
                  <a:tcPr marL="9255" marR="9255" marT="9255" marB="0" anchor="ctr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charset="-122"/>
                          <a:ea typeface="宋体" charset="-122"/>
                        </a:rPr>
                        <a:t>水果</a:t>
                      </a:r>
                      <a:endParaRPr kumimoji="0" lang="zh-CN" alt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marL="9255" marR="9255" marT="9255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charset="-122"/>
                          <a:ea typeface="宋体" charset="-122"/>
                        </a:rPr>
                        <a:t>椰青</a:t>
                      </a:r>
                      <a:endParaRPr kumimoji="0" lang="zh-CN" alt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marL="9255" marR="9255" marT="9255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9255" marR="9255" marT="9255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9255" marR="9255" marT="9255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9255" marR="9255" marT="9255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9255" marR="9255" marT="9255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9255" marR="9255" marT="9255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9255" marR="9255" marT="9255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9255" marR="9255" marT="9255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9255" marR="9255" marT="9255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9255" marR="9255" marT="9255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9255" marR="9255" marT="9255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9255" marR="9255" marT="9255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9255" marR="9255" marT="9255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9255" marR="9255" marT="9255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9255" marR="9255" marT="9255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9255" marR="9255" marT="9255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9255" marR="9255" marT="9255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9255" marR="9255" marT="9255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9255" marR="9255" marT="9255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9255" marR="9255" marT="9255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9255" marR="9255" marT="9255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9255" marR="9255" marT="9255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9255" marR="9255" marT="9255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9255" marR="9255" marT="9255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9255" marR="9255" marT="9255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charset="-122"/>
                          <a:ea typeface="宋体" charset="-122"/>
                        </a:rPr>
                        <a:t>海南</a:t>
                      </a:r>
                      <a:endParaRPr kumimoji="0" lang="zh-CN" alt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marL="9255" marR="9255" marT="9255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284095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3</a:t>
                      </a:r>
                    </a:p>
                  </a:txBody>
                  <a:tcPr marL="9255" marR="9255" marT="9255" marB="0" anchor="ctr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charset="-122"/>
                          <a:ea typeface="宋体" charset="-122"/>
                        </a:rPr>
                        <a:t>水果</a:t>
                      </a:r>
                      <a:endParaRPr kumimoji="0" lang="zh-CN" alt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marL="9255" marR="9255" marT="9255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charset="-122"/>
                          <a:ea typeface="宋体" charset="-122"/>
                        </a:rPr>
                        <a:t>椰子</a:t>
                      </a:r>
                      <a:endParaRPr kumimoji="0" lang="zh-CN" alt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marL="9255" marR="9255" marT="9255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9255" marR="9255" marT="9255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9255" marR="9255" marT="9255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9255" marR="9255" marT="9255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9255" marR="9255" marT="9255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9255" marR="9255" marT="9255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9255" marR="9255" marT="9255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9255" marR="9255" marT="9255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9255" marR="9255" marT="9255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9255" marR="9255" marT="9255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9255" marR="9255" marT="9255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9255" marR="9255" marT="9255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9255" marR="9255" marT="9255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9255" marR="9255" marT="9255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9255" marR="9255" marT="9255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9255" marR="9255" marT="9255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9255" marR="9255" marT="9255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9255" marR="9255" marT="9255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9255" marR="9255" marT="9255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9255" marR="9255" marT="9255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9255" marR="9255" marT="9255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9255" marR="9255" marT="9255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9255" marR="9255" marT="9255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9255" marR="9255" marT="9255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9255" marR="9255" marT="9255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charset="-122"/>
                          <a:ea typeface="宋体" charset="-122"/>
                        </a:rPr>
                        <a:t>海南</a:t>
                      </a:r>
                      <a:endParaRPr kumimoji="0" lang="zh-CN" alt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marL="9255" marR="9255" marT="9255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327328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3</a:t>
                      </a:r>
                    </a:p>
                  </a:txBody>
                  <a:tcPr marL="9255" marR="9255" marT="9255" marB="0" anchor="ctr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charset="-122"/>
                          <a:ea typeface="宋体" charset="-122"/>
                        </a:rPr>
                        <a:t>水果</a:t>
                      </a:r>
                      <a:endParaRPr kumimoji="0" lang="zh-CN" alt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marL="9255" marR="9255" marT="9255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charset="-122"/>
                          <a:ea typeface="宋体" charset="-122"/>
                        </a:rPr>
                        <a:t>米蕉</a:t>
                      </a:r>
                      <a:endParaRPr kumimoji="0" lang="zh-CN" alt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marL="9255" marR="9255" marT="9255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9255" marR="9255" marT="9255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9255" marR="9255" marT="9255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9255" marR="9255" marT="9255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9255" marR="9255" marT="9255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9255" marR="9255" marT="9255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9255" marR="9255" marT="9255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9255" marR="9255" marT="9255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9255" marR="9255" marT="9255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9255" marR="9255" marT="9255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9255" marR="9255" marT="9255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9255" marR="9255" marT="9255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9255" marR="9255" marT="9255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9255" marR="9255" marT="9255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9255" marR="9255" marT="9255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9255" marR="9255" marT="9255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9255" marR="9255" marT="9255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9255" marR="9255" marT="9255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9255" marR="9255" marT="9255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9255" marR="9255" marT="9255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9255" marR="9255" marT="9255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9255" marR="9255" marT="9255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9255" marR="9255" marT="9255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9255" marR="9255" marT="9255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9255" marR="9255" marT="9255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charset="-122"/>
                          <a:ea typeface="宋体" charset="-122"/>
                        </a:rPr>
                        <a:t>海南</a:t>
                      </a:r>
                      <a:endParaRPr kumimoji="0" lang="zh-CN" alt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marL="9255" marR="9255" marT="9255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327328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3</a:t>
                      </a:r>
                    </a:p>
                  </a:txBody>
                  <a:tcPr marL="9255" marR="9255" marT="9255" marB="0" anchor="ctr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charset="-122"/>
                          <a:ea typeface="宋体" charset="-122"/>
                        </a:rPr>
                        <a:t>水果</a:t>
                      </a:r>
                      <a:endParaRPr kumimoji="0" lang="zh-CN" alt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marL="9255" marR="9255" marT="9255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charset="-122"/>
                          <a:ea typeface="宋体" charset="-122"/>
                        </a:rPr>
                        <a:t>糯米蕉</a:t>
                      </a:r>
                      <a:endParaRPr kumimoji="0" lang="zh-CN" alt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marL="9255" marR="9255" marT="9255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9255" marR="9255" marT="9255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9255" marR="9255" marT="9255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9255" marR="9255" marT="9255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9255" marR="9255" marT="9255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 </a:t>
                      </a:r>
                    </a:p>
                  </a:txBody>
                  <a:tcPr marL="9255" marR="9255" marT="9255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9255" marR="9255" marT="9255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9255" marR="9255" marT="9255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9255" marR="9255" marT="9255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9255" marR="9255" marT="9255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9255" marR="9255" marT="9255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9255" marR="9255" marT="9255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9255" marR="9255" marT="9255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9255" marR="9255" marT="9255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9255" marR="9255" marT="9255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9255" marR="9255" marT="9255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9255" marR="9255" marT="9255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9255" marR="9255" marT="9255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9255" marR="9255" marT="9255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9255" marR="9255" marT="9255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9255" marR="9255" marT="9255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9255" marR="9255" marT="9255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9255" marR="9255" marT="9255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9255" marR="9255" marT="9255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　</a:t>
                      </a:r>
                    </a:p>
                  </a:txBody>
                  <a:tcPr marL="9255" marR="9255" marT="9255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charset="-122"/>
                          <a:ea typeface="宋体" charset="-122"/>
                        </a:rPr>
                        <a:t>海南</a:t>
                      </a:r>
                      <a:endParaRPr kumimoji="0" lang="zh-CN" alt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marL="9255" marR="9255" marT="9255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327328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3</a:t>
                      </a:r>
                    </a:p>
                  </a:txBody>
                  <a:tcPr marL="9255" marR="9255" marT="9255" marB="0" anchor="ctr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charset="-122"/>
                          <a:ea typeface="宋体" charset="-122"/>
                        </a:rPr>
                        <a:t>水果</a:t>
                      </a:r>
                      <a:endParaRPr kumimoji="0" lang="zh-CN" alt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marL="9255" marR="9255" marT="9255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charset="-122"/>
                          <a:ea typeface="宋体" charset="-122"/>
                        </a:rPr>
                        <a:t>皇帝蕉</a:t>
                      </a:r>
                      <a:endParaRPr kumimoji="0" lang="zh-CN" alt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marL="9255" marR="9255" marT="9255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9255" marR="9255" marT="9255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9255" marR="9255" marT="9255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9255" marR="9255" marT="9255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9255" marR="9255" marT="9255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9255" marR="9255" marT="9255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9255" marR="9255" marT="9255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9255" marR="9255" marT="9255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9255" marR="9255" marT="9255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9255" marR="9255" marT="9255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9255" marR="9255" marT="9255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9255" marR="9255" marT="9255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9255" marR="9255" marT="9255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9255" marR="9255" marT="9255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9255" marR="9255" marT="9255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9255" marR="9255" marT="9255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9255" marR="9255" marT="9255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9255" marR="9255" marT="9255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9255" marR="9255" marT="9255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9255" marR="9255" marT="9255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9255" marR="9255" marT="9255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9255" marR="9255" marT="9255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9255" marR="9255" marT="9255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9255" marR="9255" marT="9255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1</a:t>
                      </a:r>
                    </a:p>
                  </a:txBody>
                  <a:tcPr marL="9255" marR="9255" marT="9255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charset="-122"/>
                          <a:ea typeface="宋体" charset="-122"/>
                        </a:rPr>
                        <a:t>海南</a:t>
                      </a:r>
                      <a:endParaRPr kumimoji="0" lang="zh-CN" altLang="en-US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marL="9255" marR="9255" marT="9255" marB="0" anchor="b" horzOverflow="overflow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表格 1"/>
          <p:cNvGraphicFramePr>
            <a:graphicFrameLocks noGrp="1"/>
          </p:cNvGraphicFramePr>
          <p:nvPr/>
        </p:nvGraphicFramePr>
        <p:xfrm>
          <a:off x="214282" y="285728"/>
          <a:ext cx="8715435" cy="6143663"/>
        </p:xfrm>
        <a:graphic>
          <a:graphicData uri="http://schemas.openxmlformats.org/drawingml/2006/table">
            <a:tbl>
              <a:tblPr/>
              <a:tblGrid>
                <a:gridCol w="461220"/>
                <a:gridCol w="461220"/>
                <a:gridCol w="747495"/>
                <a:gridCol w="274345"/>
                <a:gridCol w="274345"/>
                <a:gridCol w="274345"/>
                <a:gridCol w="274345"/>
                <a:gridCol w="274345"/>
                <a:gridCol w="274345"/>
                <a:gridCol w="274345"/>
                <a:gridCol w="274345"/>
                <a:gridCol w="274345"/>
                <a:gridCol w="274345"/>
                <a:gridCol w="274345"/>
                <a:gridCol w="274345"/>
                <a:gridCol w="274345"/>
                <a:gridCol w="274345"/>
                <a:gridCol w="274345"/>
                <a:gridCol w="274345"/>
                <a:gridCol w="274345"/>
                <a:gridCol w="274345"/>
                <a:gridCol w="274345"/>
                <a:gridCol w="274345"/>
                <a:gridCol w="274345"/>
                <a:gridCol w="274345"/>
                <a:gridCol w="274345"/>
                <a:gridCol w="274345"/>
                <a:gridCol w="461220"/>
              </a:tblGrid>
              <a:tr h="347571"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435" marR="8435" marT="843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435" marR="8435" marT="843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435" marR="8435" marT="843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上市时间</a:t>
                      </a:r>
                    </a:p>
                  </a:txBody>
                  <a:tcPr marL="8435" marR="8435" marT="843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435" marR="8435" marT="843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435" marR="8435" marT="843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435" marR="8435" marT="843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435" marR="8435" marT="843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435" marR="8435" marT="843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435" marR="8435" marT="843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435" marR="8435" marT="843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435" marR="8435" marT="843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435" marR="8435" marT="843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销售时间</a:t>
                      </a:r>
                    </a:p>
                  </a:txBody>
                  <a:tcPr marL="8435" marR="8435" marT="843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435" marR="8435" marT="843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435" marR="8435" marT="843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435" marR="8435" marT="843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435" marR="8435" marT="843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435" marR="8435" marT="843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435" marR="8435" marT="843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435" marR="8435" marT="843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435" marR="8435" marT="843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435" marR="8435" marT="843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435" marR="8435" marT="843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582527"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大类</a:t>
                      </a:r>
                      <a:endParaRPr lang="zh-CN" altLang="en-US" sz="11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大类名称</a:t>
                      </a:r>
                      <a:endParaRPr lang="zh-CN" altLang="en-US" sz="11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商品名称</a:t>
                      </a:r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                                                                                                                         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  <a:r>
                        <a:rPr lang="zh-CN" altLang="en-US" sz="1100" b="0" i="0" u="none" strike="noStrike">
                          <a:latin typeface="宋体"/>
                        </a:rPr>
                        <a:t>月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latin typeface="Arial"/>
                        </a:rPr>
                        <a:t>2</a:t>
                      </a:r>
                      <a:r>
                        <a:rPr lang="zh-CN" altLang="en-US" sz="1100" b="0" i="0" u="none" strike="noStrike">
                          <a:latin typeface="宋体"/>
                        </a:rPr>
                        <a:t>月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latin typeface="Arial"/>
                        </a:rPr>
                        <a:t>3</a:t>
                      </a:r>
                      <a:r>
                        <a:rPr lang="zh-CN" altLang="en-US" sz="1100" b="0" i="0" u="none" strike="noStrike">
                          <a:latin typeface="宋体"/>
                        </a:rPr>
                        <a:t>月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latin typeface="Arial"/>
                        </a:rPr>
                        <a:t>4</a:t>
                      </a:r>
                      <a:r>
                        <a:rPr lang="zh-CN" altLang="en-US" sz="1100" b="0" i="0" u="none" strike="noStrike">
                          <a:latin typeface="宋体"/>
                        </a:rPr>
                        <a:t>月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latin typeface="Arial"/>
                        </a:rPr>
                        <a:t>5</a:t>
                      </a:r>
                      <a:r>
                        <a:rPr lang="zh-CN" altLang="en-US" sz="1100" b="0" i="0" u="none" strike="noStrike">
                          <a:latin typeface="宋体"/>
                        </a:rPr>
                        <a:t>月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latin typeface="Arial"/>
                        </a:rPr>
                        <a:t>6</a:t>
                      </a:r>
                      <a:r>
                        <a:rPr lang="zh-CN" altLang="en-US" sz="1100" b="0" i="0" u="none" strike="noStrike">
                          <a:latin typeface="宋体"/>
                        </a:rPr>
                        <a:t>月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latin typeface="Arial"/>
                        </a:rPr>
                        <a:t>7</a:t>
                      </a:r>
                      <a:r>
                        <a:rPr lang="zh-CN" altLang="en-US" sz="1100" b="0" i="0" u="none" strike="noStrike">
                          <a:latin typeface="宋体"/>
                        </a:rPr>
                        <a:t>月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latin typeface="Arial"/>
                        </a:rPr>
                        <a:t>8</a:t>
                      </a:r>
                      <a:r>
                        <a:rPr lang="zh-CN" altLang="en-US" sz="1100" b="0" i="0" u="none" strike="noStrike">
                          <a:latin typeface="宋体"/>
                        </a:rPr>
                        <a:t>月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latin typeface="Arial"/>
                        </a:rPr>
                        <a:t>9</a:t>
                      </a:r>
                      <a:r>
                        <a:rPr lang="zh-CN" altLang="en-US" sz="1100" b="0" i="0" u="none" strike="noStrike">
                          <a:latin typeface="宋体"/>
                        </a:rPr>
                        <a:t>月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latin typeface="Arial"/>
                        </a:rPr>
                        <a:t>10</a:t>
                      </a:r>
                      <a:r>
                        <a:rPr lang="zh-CN" altLang="en-US" sz="1100" b="0" i="0" u="none" strike="noStrike">
                          <a:latin typeface="宋体"/>
                        </a:rPr>
                        <a:t>月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latin typeface="Arial"/>
                        </a:rPr>
                        <a:t>11</a:t>
                      </a:r>
                      <a:r>
                        <a:rPr lang="zh-CN" altLang="en-US" sz="1100" b="0" i="0" u="none" strike="noStrike">
                          <a:latin typeface="宋体"/>
                        </a:rPr>
                        <a:t>月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latin typeface="Arial"/>
                        </a:rPr>
                        <a:t>12</a:t>
                      </a:r>
                      <a:r>
                        <a:rPr lang="zh-CN" altLang="en-US" sz="1100" b="0" i="0" u="none" strike="noStrike">
                          <a:latin typeface="宋体"/>
                        </a:rPr>
                        <a:t>月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  <a:r>
                        <a:rPr lang="zh-CN" altLang="en-US" sz="1100" b="0" i="0" u="none" strike="noStrike">
                          <a:latin typeface="宋体"/>
                        </a:rPr>
                        <a:t>月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latin typeface="Arial"/>
                        </a:rPr>
                        <a:t>2</a:t>
                      </a:r>
                      <a:r>
                        <a:rPr lang="zh-CN" altLang="en-US" sz="1100" b="0" i="0" u="none" strike="noStrike">
                          <a:latin typeface="宋体"/>
                        </a:rPr>
                        <a:t>月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latin typeface="Arial"/>
                        </a:rPr>
                        <a:t>3</a:t>
                      </a:r>
                      <a:r>
                        <a:rPr lang="zh-CN" altLang="en-US" sz="1100" b="0" i="0" u="none" strike="noStrike">
                          <a:latin typeface="宋体"/>
                        </a:rPr>
                        <a:t>月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latin typeface="Arial"/>
                        </a:rPr>
                        <a:t>4</a:t>
                      </a:r>
                      <a:r>
                        <a:rPr lang="zh-CN" altLang="en-US" sz="1100" b="0" i="0" u="none" strike="noStrike">
                          <a:latin typeface="宋体"/>
                        </a:rPr>
                        <a:t>月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latin typeface="Arial"/>
                        </a:rPr>
                        <a:t>5</a:t>
                      </a:r>
                      <a:r>
                        <a:rPr lang="zh-CN" altLang="en-US" sz="1100" b="0" i="0" u="none" strike="noStrike">
                          <a:latin typeface="宋体"/>
                        </a:rPr>
                        <a:t>月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latin typeface="Arial"/>
                        </a:rPr>
                        <a:t>6</a:t>
                      </a:r>
                      <a:r>
                        <a:rPr lang="zh-CN" altLang="en-US" sz="1100" b="0" i="0" u="none" strike="noStrike">
                          <a:latin typeface="宋体"/>
                        </a:rPr>
                        <a:t>月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latin typeface="Arial"/>
                        </a:rPr>
                        <a:t>7</a:t>
                      </a:r>
                      <a:r>
                        <a:rPr lang="zh-CN" altLang="en-US" sz="1100" b="0" i="0" u="none" strike="noStrike">
                          <a:latin typeface="宋体"/>
                        </a:rPr>
                        <a:t>月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latin typeface="Arial"/>
                        </a:rPr>
                        <a:t>8</a:t>
                      </a:r>
                      <a:r>
                        <a:rPr lang="zh-CN" altLang="en-US" sz="1100" b="0" i="0" u="none" strike="noStrike">
                          <a:latin typeface="宋体"/>
                        </a:rPr>
                        <a:t>月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latin typeface="Arial"/>
                        </a:rPr>
                        <a:t>9</a:t>
                      </a:r>
                      <a:r>
                        <a:rPr lang="zh-CN" altLang="en-US" sz="1100" b="0" i="0" u="none" strike="noStrike">
                          <a:latin typeface="宋体"/>
                        </a:rPr>
                        <a:t>月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latin typeface="Arial"/>
                        </a:rPr>
                        <a:t>10</a:t>
                      </a:r>
                      <a:r>
                        <a:rPr lang="zh-CN" altLang="en-US" sz="1100" b="0" i="0" u="none" strike="noStrike">
                          <a:latin typeface="宋体"/>
                        </a:rPr>
                        <a:t>月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latin typeface="Arial"/>
                        </a:rPr>
                        <a:t>11</a:t>
                      </a:r>
                      <a:r>
                        <a:rPr lang="zh-CN" altLang="en-US" sz="1100" b="0" i="0" u="none" strike="noStrike">
                          <a:latin typeface="宋体"/>
                        </a:rPr>
                        <a:t>月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latin typeface="Arial"/>
                        </a:rPr>
                        <a:t>12</a:t>
                      </a:r>
                      <a:r>
                        <a:rPr lang="zh-CN" altLang="en-US" sz="1100" b="0" i="0" u="none" strike="noStrike">
                          <a:latin typeface="宋体"/>
                        </a:rPr>
                        <a:t>月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100" b="0" i="0" u="none" strike="noStrike">
                          <a:latin typeface="宋体"/>
                        </a:rPr>
                        <a:t>产地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47571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latin typeface="Arial"/>
                        </a:rPr>
                        <a:t>3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水果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冬红枣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山东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47571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latin typeface="Arial"/>
                        </a:rPr>
                        <a:t>3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水果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台湾青枣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海南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47571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latin typeface="Arial"/>
                        </a:rPr>
                        <a:t>3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水果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台湾青枣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广东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47571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latin typeface="Arial"/>
                        </a:rPr>
                        <a:t>3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水果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板栗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河北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47571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latin typeface="Arial"/>
                        </a:rPr>
                        <a:t>3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水果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油栗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河北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47571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latin typeface="Arial"/>
                        </a:rPr>
                        <a:t>3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水果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番石榴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海南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47571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latin typeface="Arial"/>
                        </a:rPr>
                        <a:t>3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水果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云南石榴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云南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47571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latin typeface="Arial"/>
                        </a:rPr>
                        <a:t>3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水果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富贵柿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广西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47571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latin typeface="Arial"/>
                        </a:rPr>
                        <a:t>3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水果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水柿子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广西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47571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latin typeface="Arial"/>
                        </a:rPr>
                        <a:t>3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水果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红石榴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海南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47571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latin typeface="Arial"/>
                        </a:rPr>
                        <a:t>3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水果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牛油果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美国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47571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latin typeface="Arial"/>
                        </a:rPr>
                        <a:t>3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水果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莲雾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台湾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47571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latin typeface="Arial"/>
                        </a:rPr>
                        <a:t>3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水果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杨桃</a:t>
                      </a:r>
                      <a:r>
                        <a:rPr lang="en-US" altLang="zh-CN" sz="1100" b="0" i="0" u="none" strike="noStrike">
                          <a:latin typeface="Arial"/>
                        </a:rPr>
                        <a:t>(</a:t>
                      </a:r>
                      <a:r>
                        <a:rPr lang="zh-CN" altLang="en-US" sz="1100" b="0" i="0" u="none" strike="noStrike">
                          <a:latin typeface="宋体"/>
                        </a:rPr>
                        <a:t>海南</a:t>
                      </a:r>
                      <a:r>
                        <a:rPr lang="en-US" altLang="zh-CN" sz="1100" b="0" i="0" u="none" strike="noStrike">
                          <a:latin typeface="Arial"/>
                        </a:rPr>
                        <a:t>)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海南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47571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latin typeface="Arial"/>
                        </a:rPr>
                        <a:t>3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水果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甘蔗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广东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47571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latin typeface="Arial"/>
                        </a:rPr>
                        <a:t>3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水果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番茄仔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 dirty="0">
                          <a:latin typeface="宋体"/>
                        </a:rPr>
                        <a:t>海南</a:t>
                      </a:r>
                      <a:endParaRPr lang="zh-CN" altLang="en-US" sz="1100" b="0" i="0" u="none" strike="noStrike" dirty="0">
                        <a:latin typeface="Arial"/>
                      </a:endParaRP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表格 1"/>
          <p:cNvGraphicFramePr>
            <a:graphicFrameLocks noGrp="1"/>
          </p:cNvGraphicFramePr>
          <p:nvPr/>
        </p:nvGraphicFramePr>
        <p:xfrm>
          <a:off x="214282" y="214290"/>
          <a:ext cx="8715439" cy="6357974"/>
        </p:xfrm>
        <a:graphic>
          <a:graphicData uri="http://schemas.openxmlformats.org/drawingml/2006/table">
            <a:tbl>
              <a:tblPr/>
              <a:tblGrid>
                <a:gridCol w="448287"/>
                <a:gridCol w="706052"/>
                <a:gridCol w="806917"/>
                <a:gridCol w="239086"/>
                <a:gridCol w="239086"/>
                <a:gridCol w="239086"/>
                <a:gridCol w="239086"/>
                <a:gridCol w="239086"/>
                <a:gridCol w="239086"/>
                <a:gridCol w="239086"/>
                <a:gridCol w="239086"/>
                <a:gridCol w="239086"/>
                <a:gridCol w="239086"/>
                <a:gridCol w="239086"/>
                <a:gridCol w="239086"/>
                <a:gridCol w="239086"/>
                <a:gridCol w="239086"/>
                <a:gridCol w="239086"/>
                <a:gridCol w="239086"/>
                <a:gridCol w="239086"/>
                <a:gridCol w="239086"/>
                <a:gridCol w="239086"/>
                <a:gridCol w="239086"/>
                <a:gridCol w="239086"/>
                <a:gridCol w="239086"/>
                <a:gridCol w="239086"/>
                <a:gridCol w="239086"/>
                <a:gridCol w="1016119"/>
              </a:tblGrid>
              <a:tr h="257930"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842" marR="7842" marT="784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842" marR="7842" marT="784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842" marR="7842" marT="784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上市时间</a:t>
                      </a:r>
                    </a:p>
                  </a:txBody>
                  <a:tcPr marL="7842" marR="7842" marT="784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842" marR="7842" marT="784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842" marR="7842" marT="784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842" marR="7842" marT="784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842" marR="7842" marT="784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842" marR="7842" marT="784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842" marR="7842" marT="784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842" marR="7842" marT="784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842" marR="7842" marT="784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842" marR="7842" marT="784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销售时间</a:t>
                      </a:r>
                    </a:p>
                  </a:txBody>
                  <a:tcPr marL="7842" marR="7842" marT="784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842" marR="7842" marT="784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842" marR="7842" marT="784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842" marR="7842" marT="784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842" marR="7842" marT="784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842" marR="7842" marT="784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842" marR="7842" marT="784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842" marR="7842" marT="784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842" marR="7842" marT="784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842" marR="7842" marT="784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842" marR="7842" marT="784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25584"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大类</a:t>
                      </a:r>
                      <a:endParaRPr lang="zh-CN" altLang="en-US" sz="11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7842" marR="7842" marT="7842" marB="0" anchor="ctr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大类名称</a:t>
                      </a:r>
                      <a:endParaRPr lang="zh-CN" altLang="en-US" sz="11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7842" marR="7842" marT="7842" marB="0" anchor="ctr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商品名称</a:t>
                      </a:r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                                                                                                                         </a:t>
                      </a:r>
                    </a:p>
                  </a:txBody>
                  <a:tcPr marL="7842" marR="7842" marT="7842" marB="0" anchor="ctr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  <a:r>
                        <a:rPr lang="zh-CN" altLang="en-US" sz="1100" b="0" i="0" u="none" strike="noStrike">
                          <a:latin typeface="宋体"/>
                        </a:rPr>
                        <a:t>月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7842" marR="7842" marT="7842" marB="0" anchor="ctr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latin typeface="Arial"/>
                        </a:rPr>
                        <a:t>2</a:t>
                      </a:r>
                      <a:r>
                        <a:rPr lang="zh-CN" altLang="en-US" sz="1100" b="0" i="0" u="none" strike="noStrike">
                          <a:latin typeface="宋体"/>
                        </a:rPr>
                        <a:t>月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7842" marR="7842" marT="7842" marB="0" anchor="ctr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latin typeface="Arial"/>
                        </a:rPr>
                        <a:t>3</a:t>
                      </a:r>
                      <a:r>
                        <a:rPr lang="zh-CN" altLang="en-US" sz="1100" b="0" i="0" u="none" strike="noStrike">
                          <a:latin typeface="宋体"/>
                        </a:rPr>
                        <a:t>月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7842" marR="7842" marT="7842" marB="0" anchor="ctr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latin typeface="Arial"/>
                        </a:rPr>
                        <a:t>4</a:t>
                      </a:r>
                      <a:r>
                        <a:rPr lang="zh-CN" altLang="en-US" sz="1100" b="0" i="0" u="none" strike="noStrike">
                          <a:latin typeface="宋体"/>
                        </a:rPr>
                        <a:t>月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7842" marR="7842" marT="7842" marB="0" anchor="ctr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latin typeface="Arial"/>
                        </a:rPr>
                        <a:t>5</a:t>
                      </a:r>
                      <a:r>
                        <a:rPr lang="zh-CN" altLang="en-US" sz="1100" b="0" i="0" u="none" strike="noStrike">
                          <a:latin typeface="宋体"/>
                        </a:rPr>
                        <a:t>月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7842" marR="7842" marT="7842" marB="0" anchor="ctr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latin typeface="Arial"/>
                        </a:rPr>
                        <a:t>6</a:t>
                      </a:r>
                      <a:r>
                        <a:rPr lang="zh-CN" altLang="en-US" sz="1100" b="0" i="0" u="none" strike="noStrike">
                          <a:latin typeface="宋体"/>
                        </a:rPr>
                        <a:t>月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7842" marR="7842" marT="7842" marB="0" anchor="ctr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latin typeface="Arial"/>
                        </a:rPr>
                        <a:t>7</a:t>
                      </a:r>
                      <a:r>
                        <a:rPr lang="zh-CN" altLang="en-US" sz="1100" b="0" i="0" u="none" strike="noStrike">
                          <a:latin typeface="宋体"/>
                        </a:rPr>
                        <a:t>月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7842" marR="7842" marT="7842" marB="0" anchor="ctr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latin typeface="Arial"/>
                        </a:rPr>
                        <a:t>8</a:t>
                      </a:r>
                      <a:r>
                        <a:rPr lang="zh-CN" altLang="en-US" sz="1100" b="0" i="0" u="none" strike="noStrike">
                          <a:latin typeface="宋体"/>
                        </a:rPr>
                        <a:t>月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7842" marR="7842" marT="7842" marB="0" anchor="ctr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latin typeface="Arial"/>
                        </a:rPr>
                        <a:t>9</a:t>
                      </a:r>
                      <a:r>
                        <a:rPr lang="zh-CN" altLang="en-US" sz="1100" b="0" i="0" u="none" strike="noStrike">
                          <a:latin typeface="宋体"/>
                        </a:rPr>
                        <a:t>月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7842" marR="7842" marT="7842" marB="0" anchor="ctr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latin typeface="Arial"/>
                        </a:rPr>
                        <a:t>10</a:t>
                      </a:r>
                      <a:r>
                        <a:rPr lang="zh-CN" altLang="en-US" sz="1100" b="0" i="0" u="none" strike="noStrike">
                          <a:latin typeface="宋体"/>
                        </a:rPr>
                        <a:t>月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7842" marR="7842" marT="7842" marB="0" anchor="ctr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latin typeface="Arial"/>
                        </a:rPr>
                        <a:t>11</a:t>
                      </a:r>
                      <a:r>
                        <a:rPr lang="zh-CN" altLang="en-US" sz="1100" b="0" i="0" u="none" strike="noStrike">
                          <a:latin typeface="宋体"/>
                        </a:rPr>
                        <a:t>月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7842" marR="7842" marT="7842" marB="0" anchor="ctr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latin typeface="Arial"/>
                        </a:rPr>
                        <a:t>12</a:t>
                      </a:r>
                      <a:r>
                        <a:rPr lang="zh-CN" altLang="en-US" sz="1100" b="0" i="0" u="none" strike="noStrike">
                          <a:latin typeface="宋体"/>
                        </a:rPr>
                        <a:t>月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7842" marR="7842" marT="7842" marB="0" anchor="ctr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  <a:r>
                        <a:rPr lang="zh-CN" altLang="en-US" sz="1100" b="0" i="0" u="none" strike="noStrike">
                          <a:latin typeface="宋体"/>
                        </a:rPr>
                        <a:t>月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7842" marR="7842" marT="7842" marB="0" anchor="ctr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latin typeface="Arial"/>
                        </a:rPr>
                        <a:t>2</a:t>
                      </a:r>
                      <a:r>
                        <a:rPr lang="zh-CN" altLang="en-US" sz="1100" b="0" i="0" u="none" strike="noStrike">
                          <a:latin typeface="宋体"/>
                        </a:rPr>
                        <a:t>月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7842" marR="7842" marT="7842" marB="0" anchor="ctr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latin typeface="Arial"/>
                        </a:rPr>
                        <a:t>3</a:t>
                      </a:r>
                      <a:r>
                        <a:rPr lang="zh-CN" altLang="en-US" sz="1100" b="0" i="0" u="none" strike="noStrike">
                          <a:latin typeface="宋体"/>
                        </a:rPr>
                        <a:t>月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7842" marR="7842" marT="7842" marB="0" anchor="ctr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latin typeface="Arial"/>
                        </a:rPr>
                        <a:t>4</a:t>
                      </a:r>
                      <a:r>
                        <a:rPr lang="zh-CN" altLang="en-US" sz="1100" b="0" i="0" u="none" strike="noStrike">
                          <a:latin typeface="宋体"/>
                        </a:rPr>
                        <a:t>月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7842" marR="7842" marT="7842" marB="0" anchor="ctr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latin typeface="Arial"/>
                        </a:rPr>
                        <a:t>5</a:t>
                      </a:r>
                      <a:r>
                        <a:rPr lang="zh-CN" altLang="en-US" sz="1100" b="0" i="0" u="none" strike="noStrike">
                          <a:latin typeface="宋体"/>
                        </a:rPr>
                        <a:t>月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7842" marR="7842" marT="7842" marB="0" anchor="ctr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latin typeface="Arial"/>
                        </a:rPr>
                        <a:t>6</a:t>
                      </a:r>
                      <a:r>
                        <a:rPr lang="zh-CN" altLang="en-US" sz="1100" b="0" i="0" u="none" strike="noStrike">
                          <a:latin typeface="宋体"/>
                        </a:rPr>
                        <a:t>月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7842" marR="7842" marT="7842" marB="0" anchor="ctr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latin typeface="Arial"/>
                        </a:rPr>
                        <a:t>7</a:t>
                      </a:r>
                      <a:r>
                        <a:rPr lang="zh-CN" altLang="en-US" sz="1100" b="0" i="0" u="none" strike="noStrike">
                          <a:latin typeface="宋体"/>
                        </a:rPr>
                        <a:t>月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7842" marR="7842" marT="7842" marB="0" anchor="ctr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latin typeface="Arial"/>
                        </a:rPr>
                        <a:t>8</a:t>
                      </a:r>
                      <a:r>
                        <a:rPr lang="zh-CN" altLang="en-US" sz="1100" b="0" i="0" u="none" strike="noStrike">
                          <a:latin typeface="宋体"/>
                        </a:rPr>
                        <a:t>月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7842" marR="7842" marT="7842" marB="0" anchor="ctr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latin typeface="Arial"/>
                        </a:rPr>
                        <a:t>9</a:t>
                      </a:r>
                      <a:r>
                        <a:rPr lang="zh-CN" altLang="en-US" sz="1100" b="0" i="0" u="none" strike="noStrike">
                          <a:latin typeface="宋体"/>
                        </a:rPr>
                        <a:t>月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7842" marR="7842" marT="7842" marB="0" anchor="ctr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latin typeface="Arial"/>
                        </a:rPr>
                        <a:t>10</a:t>
                      </a:r>
                      <a:r>
                        <a:rPr lang="zh-CN" altLang="en-US" sz="1100" b="0" i="0" u="none" strike="noStrike">
                          <a:latin typeface="宋体"/>
                        </a:rPr>
                        <a:t>月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7842" marR="7842" marT="7842" marB="0" anchor="ctr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latin typeface="Arial"/>
                        </a:rPr>
                        <a:t>11</a:t>
                      </a:r>
                      <a:r>
                        <a:rPr lang="zh-CN" altLang="en-US" sz="1100" b="0" i="0" u="none" strike="noStrike">
                          <a:latin typeface="宋体"/>
                        </a:rPr>
                        <a:t>月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7842" marR="7842" marT="7842" marB="0" anchor="ctr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latin typeface="Arial"/>
                        </a:rPr>
                        <a:t>12</a:t>
                      </a:r>
                      <a:r>
                        <a:rPr lang="zh-CN" altLang="en-US" sz="1100" b="0" i="0" u="none" strike="noStrike">
                          <a:latin typeface="宋体"/>
                        </a:rPr>
                        <a:t>月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7842" marR="7842" marT="7842" marB="0" anchor="ctr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100" b="0" i="0" u="none" strike="noStrike">
                          <a:latin typeface="宋体"/>
                        </a:rPr>
                        <a:t>产地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7842" marR="7842" marT="7842" marB="0" anchor="ctr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5793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latin typeface="Arial"/>
                        </a:rPr>
                        <a:t>3</a:t>
                      </a:r>
                    </a:p>
                  </a:txBody>
                  <a:tcPr marL="7842" marR="7842" marT="7842" marB="0" anchor="ctr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水果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红提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秘鲁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5793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latin typeface="Arial"/>
                        </a:rPr>
                        <a:t>3</a:t>
                      </a:r>
                    </a:p>
                  </a:txBody>
                  <a:tcPr marL="7842" marR="7842" marT="7842" marB="0" anchor="ctr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水果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加州黑提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美国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5793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latin typeface="Arial"/>
                        </a:rPr>
                        <a:t>3</a:t>
                      </a:r>
                    </a:p>
                  </a:txBody>
                  <a:tcPr marL="7842" marR="7842" marT="7842" marB="0" anchor="ctr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水果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进口红提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智利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5793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latin typeface="Arial"/>
                        </a:rPr>
                        <a:t>3</a:t>
                      </a:r>
                    </a:p>
                  </a:txBody>
                  <a:tcPr marL="7842" marR="7842" marT="7842" marB="0" anchor="ctr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水果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进口红提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美国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5793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latin typeface="Arial"/>
                        </a:rPr>
                        <a:t>3</a:t>
                      </a:r>
                    </a:p>
                  </a:txBody>
                  <a:tcPr marL="7842" marR="7842" marT="7842" marB="0" anchor="ctr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水果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进口青提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美国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5793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latin typeface="Arial"/>
                        </a:rPr>
                        <a:t>3</a:t>
                      </a:r>
                    </a:p>
                  </a:txBody>
                  <a:tcPr marL="7842" marR="7842" marT="7842" marB="0" anchor="ctr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水果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无籽红提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美国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5793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latin typeface="Arial"/>
                        </a:rPr>
                        <a:t>3</a:t>
                      </a:r>
                    </a:p>
                  </a:txBody>
                  <a:tcPr marL="7842" marR="7842" marT="7842" marB="0" anchor="ctr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水果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国产黑提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山东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5793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latin typeface="Arial"/>
                        </a:rPr>
                        <a:t>3</a:t>
                      </a:r>
                    </a:p>
                  </a:txBody>
                  <a:tcPr marL="7842" marR="7842" marT="7842" marB="0" anchor="ctr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水果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国产红提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新疆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5793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latin typeface="Arial"/>
                        </a:rPr>
                        <a:t>3</a:t>
                      </a:r>
                    </a:p>
                  </a:txBody>
                  <a:tcPr marL="7842" marR="7842" marT="7842" marB="0" anchor="ctr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水果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国产红提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云南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5793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latin typeface="Arial"/>
                        </a:rPr>
                        <a:t>3</a:t>
                      </a:r>
                    </a:p>
                  </a:txBody>
                  <a:tcPr marL="7842" marR="7842" marT="7842" marB="0" anchor="ctr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水果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巨峰葡萄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辽宁</a:t>
                      </a:r>
                      <a:r>
                        <a:rPr lang="en-US" altLang="zh-CN" sz="1100" b="0" i="0" u="none" strike="noStrike">
                          <a:latin typeface="宋体"/>
                        </a:rPr>
                        <a:t>/</a:t>
                      </a:r>
                      <a:r>
                        <a:rPr lang="zh-CN" altLang="en-US" sz="1100" b="0" i="0" u="none" strike="noStrike">
                          <a:latin typeface="宋体"/>
                        </a:rPr>
                        <a:t>四川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5793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latin typeface="Arial"/>
                        </a:rPr>
                        <a:t>3</a:t>
                      </a:r>
                    </a:p>
                  </a:txBody>
                  <a:tcPr marL="7842" marR="7842" marT="7842" marB="0" anchor="ctr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水果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加洲樱桃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美国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5793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latin typeface="Arial"/>
                        </a:rPr>
                        <a:t>3</a:t>
                      </a:r>
                    </a:p>
                  </a:txBody>
                  <a:tcPr marL="7842" marR="7842" marT="7842" marB="0" anchor="ctr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水果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西北樱桃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美国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5793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latin typeface="Arial"/>
                        </a:rPr>
                        <a:t>3</a:t>
                      </a:r>
                    </a:p>
                  </a:txBody>
                  <a:tcPr marL="7842" marR="7842" marT="7842" marB="0" anchor="ctr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水果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国产樱桃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山东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5793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latin typeface="Arial"/>
                        </a:rPr>
                        <a:t>3</a:t>
                      </a:r>
                    </a:p>
                  </a:txBody>
                  <a:tcPr marL="7842" marR="7842" marT="7842" marB="0" anchor="ctr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水果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杨梅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福建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5793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latin typeface="Arial"/>
                        </a:rPr>
                        <a:t>3</a:t>
                      </a:r>
                    </a:p>
                  </a:txBody>
                  <a:tcPr marL="7842" marR="7842" marT="7842" marB="0" anchor="ctr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水果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100" b="0" i="0" u="none" strike="noStrike">
                          <a:latin typeface="宋体"/>
                        </a:rPr>
                        <a:t>桑果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7842" marR="7842" marT="7842" marB="0" anchor="ctr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广东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5793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latin typeface="Arial"/>
                        </a:rPr>
                        <a:t>3</a:t>
                      </a:r>
                    </a:p>
                  </a:txBody>
                  <a:tcPr marL="7842" marR="7842" marT="7842" marB="0" anchor="ctr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水果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草莓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河北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5793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latin typeface="Arial"/>
                        </a:rPr>
                        <a:t>3</a:t>
                      </a:r>
                    </a:p>
                  </a:txBody>
                  <a:tcPr marL="7842" marR="7842" marT="7842" marB="0" anchor="ctr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水果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草莓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四川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5793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latin typeface="Arial"/>
                        </a:rPr>
                        <a:t>3</a:t>
                      </a:r>
                    </a:p>
                  </a:txBody>
                  <a:tcPr marL="7842" marR="7842" marT="7842" marB="0" anchor="ctr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水果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草莓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广东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5793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latin typeface="Arial"/>
                        </a:rPr>
                        <a:t>3</a:t>
                      </a:r>
                    </a:p>
                  </a:txBody>
                  <a:tcPr marL="7842" marR="7842" marT="7842" marB="0" anchor="ctr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水果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猕猴桃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陕西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5793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latin typeface="Arial"/>
                        </a:rPr>
                        <a:t>3</a:t>
                      </a:r>
                    </a:p>
                  </a:txBody>
                  <a:tcPr marL="7842" marR="7842" marT="7842" marB="0" anchor="ctr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水果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进口奇异果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新西兰</a:t>
                      </a:r>
                      <a:r>
                        <a:rPr lang="en-US" altLang="zh-CN" sz="1100" b="0" i="0" u="none" strike="noStrike">
                          <a:latin typeface="宋体"/>
                        </a:rPr>
                        <a:t>\</a:t>
                      </a:r>
                      <a:r>
                        <a:rPr lang="zh-CN" altLang="en-US" sz="1100" b="0" i="0" u="none" strike="noStrike">
                          <a:latin typeface="宋体"/>
                        </a:rPr>
                        <a:t>意大利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5793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latin typeface="Arial"/>
                        </a:rPr>
                        <a:t>3</a:t>
                      </a:r>
                    </a:p>
                  </a:txBody>
                  <a:tcPr marL="7842" marR="7842" marT="7842" marB="0" anchor="ctr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水果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国产蓝梅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山东</a:t>
                      </a:r>
                      <a:r>
                        <a:rPr lang="en-US" altLang="zh-CN" sz="1100" b="0" i="0" u="none" strike="noStrike">
                          <a:latin typeface="宋体"/>
                        </a:rPr>
                        <a:t>/</a:t>
                      </a:r>
                      <a:r>
                        <a:rPr lang="zh-CN" altLang="en-US" sz="1100" b="0" i="0" u="none" strike="noStrike">
                          <a:latin typeface="宋体"/>
                        </a:rPr>
                        <a:t>浙江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5793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latin typeface="Arial"/>
                        </a:rPr>
                        <a:t>3</a:t>
                      </a:r>
                    </a:p>
                  </a:txBody>
                  <a:tcPr marL="7842" marR="7842" marT="7842" marB="0" anchor="ctr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水果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进口蓝梅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 dirty="0">
                          <a:latin typeface="宋体"/>
                        </a:rPr>
                        <a:t>美国</a:t>
                      </a:r>
                    </a:p>
                  </a:txBody>
                  <a:tcPr marL="7842" marR="7842" marT="7842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表格 1"/>
          <p:cNvGraphicFramePr>
            <a:graphicFrameLocks noGrp="1"/>
          </p:cNvGraphicFramePr>
          <p:nvPr/>
        </p:nvGraphicFramePr>
        <p:xfrm>
          <a:off x="214282" y="214290"/>
          <a:ext cx="8501128" cy="6072230"/>
        </p:xfrm>
        <a:graphic>
          <a:graphicData uri="http://schemas.openxmlformats.org/drawingml/2006/table">
            <a:tbl>
              <a:tblPr/>
              <a:tblGrid>
                <a:gridCol w="389958"/>
                <a:gridCol w="653644"/>
                <a:gridCol w="965610"/>
                <a:gridCol w="252546"/>
                <a:gridCol w="252546"/>
                <a:gridCol w="252546"/>
                <a:gridCol w="252546"/>
                <a:gridCol w="252546"/>
                <a:gridCol w="252546"/>
                <a:gridCol w="252546"/>
                <a:gridCol w="252546"/>
                <a:gridCol w="252546"/>
                <a:gridCol w="252546"/>
                <a:gridCol w="252546"/>
                <a:gridCol w="252546"/>
                <a:gridCol w="252546"/>
                <a:gridCol w="252546"/>
                <a:gridCol w="252546"/>
                <a:gridCol w="252546"/>
                <a:gridCol w="252546"/>
                <a:gridCol w="252546"/>
                <a:gridCol w="252546"/>
                <a:gridCol w="252546"/>
                <a:gridCol w="252546"/>
                <a:gridCol w="252546"/>
                <a:gridCol w="252546"/>
                <a:gridCol w="252546"/>
                <a:gridCol w="430812"/>
              </a:tblGrid>
              <a:tr h="264687"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 dirty="0">
                          <a:latin typeface="Arial"/>
                        </a:rPr>
                        <a:t>　</a:t>
                      </a:r>
                    </a:p>
                  </a:txBody>
                  <a:tcPr marL="7993" marR="7993" marT="799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993" marR="7993" marT="799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993" marR="7993" marT="799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上市时间</a:t>
                      </a:r>
                    </a:p>
                  </a:txBody>
                  <a:tcPr marL="7993" marR="7993" marT="799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993" marR="7993" marT="799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993" marR="7993" marT="799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993" marR="7993" marT="799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993" marR="7993" marT="799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993" marR="7993" marT="799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993" marR="7993" marT="799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993" marR="7993" marT="799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993" marR="7993" marT="799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993" marR="7993" marT="799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销售时间</a:t>
                      </a:r>
                    </a:p>
                  </a:txBody>
                  <a:tcPr marL="7993" marR="7993" marT="799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993" marR="7993" marT="799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993" marR="7993" marT="799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993" marR="7993" marT="799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993" marR="7993" marT="799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993" marR="7993" marT="799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993" marR="7993" marT="799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993" marR="7993" marT="799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993" marR="7993" marT="799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993" marR="7993" marT="799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993" marR="7993" marT="799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513803"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大类</a:t>
                      </a:r>
                      <a:endParaRPr lang="zh-CN" altLang="en-US" sz="11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7993" marR="7993" marT="7993" marB="0" anchor="ctr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100" b="0" i="0" u="none" strike="noStrike" dirty="0">
                          <a:solidFill>
                            <a:srgbClr val="000000"/>
                          </a:solidFill>
                          <a:latin typeface="宋体"/>
                        </a:rPr>
                        <a:t>大类名称</a:t>
                      </a:r>
                      <a:endParaRPr lang="zh-CN" altLang="en-US" sz="11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7993" marR="7993" marT="7993" marB="0" anchor="ctr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商品名称</a:t>
                      </a:r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                                                                                                                         </a:t>
                      </a:r>
                    </a:p>
                  </a:txBody>
                  <a:tcPr marL="7993" marR="7993" marT="7993" marB="0" anchor="ctr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  <a:r>
                        <a:rPr lang="zh-CN" altLang="en-US" sz="1100" b="0" i="0" u="none" strike="noStrike">
                          <a:latin typeface="宋体"/>
                        </a:rPr>
                        <a:t>月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7993" marR="7993" marT="7993" marB="0" anchor="ctr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latin typeface="Arial"/>
                        </a:rPr>
                        <a:t>2</a:t>
                      </a:r>
                      <a:r>
                        <a:rPr lang="zh-CN" altLang="en-US" sz="1100" b="0" i="0" u="none" strike="noStrike">
                          <a:latin typeface="宋体"/>
                        </a:rPr>
                        <a:t>月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7993" marR="7993" marT="7993" marB="0" anchor="ctr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latin typeface="Arial"/>
                        </a:rPr>
                        <a:t>3</a:t>
                      </a:r>
                      <a:r>
                        <a:rPr lang="zh-CN" altLang="en-US" sz="1100" b="0" i="0" u="none" strike="noStrike">
                          <a:latin typeface="宋体"/>
                        </a:rPr>
                        <a:t>月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7993" marR="7993" marT="7993" marB="0" anchor="ctr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latin typeface="Arial"/>
                        </a:rPr>
                        <a:t>4</a:t>
                      </a:r>
                      <a:r>
                        <a:rPr lang="zh-CN" altLang="en-US" sz="1100" b="0" i="0" u="none" strike="noStrike">
                          <a:latin typeface="宋体"/>
                        </a:rPr>
                        <a:t>月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7993" marR="7993" marT="7993" marB="0" anchor="ctr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latin typeface="Arial"/>
                        </a:rPr>
                        <a:t>5</a:t>
                      </a:r>
                      <a:r>
                        <a:rPr lang="zh-CN" altLang="en-US" sz="1100" b="0" i="0" u="none" strike="noStrike">
                          <a:latin typeface="宋体"/>
                        </a:rPr>
                        <a:t>月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7993" marR="7993" marT="7993" marB="0" anchor="ctr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latin typeface="Arial"/>
                        </a:rPr>
                        <a:t>6</a:t>
                      </a:r>
                      <a:r>
                        <a:rPr lang="zh-CN" altLang="en-US" sz="1100" b="0" i="0" u="none" strike="noStrike">
                          <a:latin typeface="宋体"/>
                        </a:rPr>
                        <a:t>月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7993" marR="7993" marT="7993" marB="0" anchor="ctr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latin typeface="Arial"/>
                        </a:rPr>
                        <a:t>7</a:t>
                      </a:r>
                      <a:r>
                        <a:rPr lang="zh-CN" altLang="en-US" sz="1100" b="0" i="0" u="none" strike="noStrike">
                          <a:latin typeface="宋体"/>
                        </a:rPr>
                        <a:t>月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7993" marR="7993" marT="7993" marB="0" anchor="ctr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latin typeface="Arial"/>
                        </a:rPr>
                        <a:t>8</a:t>
                      </a:r>
                      <a:r>
                        <a:rPr lang="zh-CN" altLang="en-US" sz="1100" b="0" i="0" u="none" strike="noStrike">
                          <a:latin typeface="宋体"/>
                        </a:rPr>
                        <a:t>月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7993" marR="7993" marT="7993" marB="0" anchor="ctr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latin typeface="Arial"/>
                        </a:rPr>
                        <a:t>9</a:t>
                      </a:r>
                      <a:r>
                        <a:rPr lang="zh-CN" altLang="en-US" sz="1100" b="0" i="0" u="none" strike="noStrike">
                          <a:latin typeface="宋体"/>
                        </a:rPr>
                        <a:t>月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7993" marR="7993" marT="7993" marB="0" anchor="ctr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latin typeface="Arial"/>
                        </a:rPr>
                        <a:t>10</a:t>
                      </a:r>
                      <a:r>
                        <a:rPr lang="zh-CN" altLang="en-US" sz="1100" b="0" i="0" u="none" strike="noStrike">
                          <a:latin typeface="宋体"/>
                        </a:rPr>
                        <a:t>月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7993" marR="7993" marT="7993" marB="0" anchor="ctr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latin typeface="Arial"/>
                        </a:rPr>
                        <a:t>11</a:t>
                      </a:r>
                      <a:r>
                        <a:rPr lang="zh-CN" altLang="en-US" sz="1100" b="0" i="0" u="none" strike="noStrike">
                          <a:latin typeface="宋体"/>
                        </a:rPr>
                        <a:t>月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7993" marR="7993" marT="7993" marB="0" anchor="ctr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latin typeface="Arial"/>
                        </a:rPr>
                        <a:t>12</a:t>
                      </a:r>
                      <a:r>
                        <a:rPr lang="zh-CN" altLang="en-US" sz="1100" b="0" i="0" u="none" strike="noStrike">
                          <a:latin typeface="宋体"/>
                        </a:rPr>
                        <a:t>月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7993" marR="7993" marT="7993" marB="0" anchor="ctr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  <a:r>
                        <a:rPr lang="zh-CN" altLang="en-US" sz="1100" b="0" i="0" u="none" strike="noStrike">
                          <a:latin typeface="宋体"/>
                        </a:rPr>
                        <a:t>月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7993" marR="7993" marT="7993" marB="0" anchor="ctr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latin typeface="Arial"/>
                        </a:rPr>
                        <a:t>2</a:t>
                      </a:r>
                      <a:r>
                        <a:rPr lang="zh-CN" altLang="en-US" sz="1100" b="0" i="0" u="none" strike="noStrike">
                          <a:latin typeface="宋体"/>
                        </a:rPr>
                        <a:t>月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7993" marR="7993" marT="7993" marB="0" anchor="ctr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latin typeface="Arial"/>
                        </a:rPr>
                        <a:t>3</a:t>
                      </a:r>
                      <a:r>
                        <a:rPr lang="zh-CN" altLang="en-US" sz="1100" b="0" i="0" u="none" strike="noStrike">
                          <a:latin typeface="宋体"/>
                        </a:rPr>
                        <a:t>月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7993" marR="7993" marT="7993" marB="0" anchor="ctr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latin typeface="Arial"/>
                        </a:rPr>
                        <a:t>4</a:t>
                      </a:r>
                      <a:r>
                        <a:rPr lang="zh-CN" altLang="en-US" sz="1100" b="0" i="0" u="none" strike="noStrike">
                          <a:latin typeface="宋体"/>
                        </a:rPr>
                        <a:t>月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7993" marR="7993" marT="7993" marB="0" anchor="ctr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latin typeface="Arial"/>
                        </a:rPr>
                        <a:t>5</a:t>
                      </a:r>
                      <a:r>
                        <a:rPr lang="zh-CN" altLang="en-US" sz="1100" b="0" i="0" u="none" strike="noStrike">
                          <a:latin typeface="宋体"/>
                        </a:rPr>
                        <a:t>月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7993" marR="7993" marT="7993" marB="0" anchor="ctr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latin typeface="Arial"/>
                        </a:rPr>
                        <a:t>6</a:t>
                      </a:r>
                      <a:r>
                        <a:rPr lang="zh-CN" altLang="en-US" sz="1100" b="0" i="0" u="none" strike="noStrike">
                          <a:latin typeface="宋体"/>
                        </a:rPr>
                        <a:t>月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7993" marR="7993" marT="7993" marB="0" anchor="ctr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latin typeface="Arial"/>
                        </a:rPr>
                        <a:t>7</a:t>
                      </a:r>
                      <a:r>
                        <a:rPr lang="zh-CN" altLang="en-US" sz="1100" b="0" i="0" u="none" strike="noStrike">
                          <a:latin typeface="宋体"/>
                        </a:rPr>
                        <a:t>月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7993" marR="7993" marT="7993" marB="0" anchor="ctr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latin typeface="Arial"/>
                        </a:rPr>
                        <a:t>8</a:t>
                      </a:r>
                      <a:r>
                        <a:rPr lang="zh-CN" altLang="en-US" sz="1100" b="0" i="0" u="none" strike="noStrike">
                          <a:latin typeface="宋体"/>
                        </a:rPr>
                        <a:t>月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7993" marR="7993" marT="7993" marB="0" anchor="ctr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latin typeface="Arial"/>
                        </a:rPr>
                        <a:t>9</a:t>
                      </a:r>
                      <a:r>
                        <a:rPr lang="zh-CN" altLang="en-US" sz="1100" b="0" i="0" u="none" strike="noStrike">
                          <a:latin typeface="宋体"/>
                        </a:rPr>
                        <a:t>月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7993" marR="7993" marT="7993" marB="0" anchor="ctr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latin typeface="Arial"/>
                        </a:rPr>
                        <a:t>10</a:t>
                      </a:r>
                      <a:r>
                        <a:rPr lang="zh-CN" altLang="en-US" sz="1100" b="0" i="0" u="none" strike="noStrike">
                          <a:latin typeface="宋体"/>
                        </a:rPr>
                        <a:t>月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7993" marR="7993" marT="7993" marB="0" anchor="ctr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latin typeface="Arial"/>
                        </a:rPr>
                        <a:t>11</a:t>
                      </a:r>
                      <a:r>
                        <a:rPr lang="zh-CN" altLang="en-US" sz="1100" b="0" i="0" u="none" strike="noStrike">
                          <a:latin typeface="宋体"/>
                        </a:rPr>
                        <a:t>月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7993" marR="7993" marT="7993" marB="0" anchor="ctr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latin typeface="Arial"/>
                        </a:rPr>
                        <a:t>12</a:t>
                      </a:r>
                      <a:r>
                        <a:rPr lang="zh-CN" altLang="en-US" sz="1100" b="0" i="0" u="none" strike="noStrike">
                          <a:latin typeface="宋体"/>
                        </a:rPr>
                        <a:t>月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7993" marR="7993" marT="7993" marB="0" anchor="ctr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100" b="0" i="0" u="none" strike="noStrike">
                          <a:latin typeface="宋体"/>
                        </a:rPr>
                        <a:t>产地</a:t>
                      </a:r>
                      <a:endParaRPr lang="zh-CN" altLang="en-US" sz="1100" b="0" i="0" u="none" strike="noStrike">
                        <a:latin typeface="Arial"/>
                      </a:endParaRPr>
                    </a:p>
                  </a:txBody>
                  <a:tcPr marL="7993" marR="7993" marT="7993" marB="0" anchor="ctr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64687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latin typeface="Arial"/>
                        </a:rPr>
                        <a:t>4</a:t>
                      </a:r>
                    </a:p>
                  </a:txBody>
                  <a:tcPr marL="7993" marR="7993" marT="7993" marB="0" anchor="ctr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蔬菜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菜心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云南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64687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latin typeface="Arial"/>
                        </a:rPr>
                        <a:t>4</a:t>
                      </a:r>
                    </a:p>
                  </a:txBody>
                  <a:tcPr marL="7993" marR="7993" marT="7993" marB="0" anchor="ctr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蔬菜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上海青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云南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64687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latin typeface="Arial"/>
                        </a:rPr>
                        <a:t>4</a:t>
                      </a:r>
                    </a:p>
                  </a:txBody>
                  <a:tcPr marL="7993" marR="7993" marT="7993" marB="0" anchor="ctr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蔬菜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绿椰菜</a:t>
                      </a:r>
                      <a:r>
                        <a:rPr lang="en-US" altLang="zh-CN" sz="1100" b="0" i="0" u="none" strike="noStrike">
                          <a:latin typeface="Arial"/>
                        </a:rPr>
                        <a:t>(</a:t>
                      </a:r>
                      <a:r>
                        <a:rPr lang="zh-CN" altLang="en-US" sz="1100" b="0" i="0" u="none" strike="noStrike">
                          <a:latin typeface="宋体"/>
                        </a:rPr>
                        <a:t>京包菜</a:t>
                      </a:r>
                      <a:r>
                        <a:rPr lang="en-US" altLang="zh-CN" sz="1100" b="0" i="0" u="none" strike="noStrike">
                          <a:latin typeface="Arial"/>
                        </a:rPr>
                        <a:t>)</a:t>
                      </a:r>
                      <a:endParaRPr lang="zh-CN" altLang="en-US" sz="1100" b="0" i="0" u="none" strike="noStrike">
                        <a:latin typeface="宋体"/>
                      </a:endParaRP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山东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64687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latin typeface="Arial"/>
                        </a:rPr>
                        <a:t>4</a:t>
                      </a:r>
                    </a:p>
                  </a:txBody>
                  <a:tcPr marL="7993" marR="7993" marT="7993" marB="0" anchor="ctr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蔬菜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大白菜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山东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64687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latin typeface="Arial"/>
                        </a:rPr>
                        <a:t>4</a:t>
                      </a:r>
                    </a:p>
                  </a:txBody>
                  <a:tcPr marL="7993" marR="7993" marT="7993" marB="0" anchor="ctr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蔬菜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生菜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云南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64687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latin typeface="Arial"/>
                        </a:rPr>
                        <a:t>4</a:t>
                      </a:r>
                    </a:p>
                  </a:txBody>
                  <a:tcPr marL="7993" marR="7993" marT="7993" marB="0" anchor="ctr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蔬菜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娃娃菜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云南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64687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latin typeface="Arial"/>
                        </a:rPr>
                        <a:t>4</a:t>
                      </a:r>
                    </a:p>
                  </a:txBody>
                  <a:tcPr marL="7993" marR="7993" marT="7993" marB="0" anchor="ctr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蔬菜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香麦菜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云南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64687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latin typeface="Arial"/>
                        </a:rPr>
                        <a:t>4</a:t>
                      </a:r>
                    </a:p>
                  </a:txBody>
                  <a:tcPr marL="7993" marR="7993" marT="7993" marB="0" anchor="ctr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蔬菜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菠菜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海南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64687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latin typeface="Arial"/>
                        </a:rPr>
                        <a:t>4</a:t>
                      </a:r>
                    </a:p>
                  </a:txBody>
                  <a:tcPr marL="7993" marR="7993" marT="7993" marB="0" anchor="ctr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蔬菜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本地长白菜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海南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64687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latin typeface="Arial"/>
                        </a:rPr>
                        <a:t>4</a:t>
                      </a:r>
                    </a:p>
                  </a:txBody>
                  <a:tcPr marL="7993" marR="7993" marT="7993" marB="0" anchor="ctr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蔬菜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椰菜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云南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64687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latin typeface="Arial"/>
                        </a:rPr>
                        <a:t>4</a:t>
                      </a:r>
                    </a:p>
                  </a:txBody>
                  <a:tcPr marL="7993" marR="7993" marT="7993" marB="0" anchor="ctr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蔬菜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奶白菜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云南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64687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latin typeface="Arial"/>
                        </a:rPr>
                        <a:t>4</a:t>
                      </a:r>
                    </a:p>
                  </a:txBody>
                  <a:tcPr marL="7993" marR="7993" marT="7993" marB="0" anchor="ctr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蔬菜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天津长白菜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云南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64687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latin typeface="Arial"/>
                        </a:rPr>
                        <a:t>4</a:t>
                      </a:r>
                    </a:p>
                  </a:txBody>
                  <a:tcPr marL="7993" marR="7993" marT="7993" marB="0" anchor="ctr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蔬菜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芥兰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云南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64687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latin typeface="Arial"/>
                        </a:rPr>
                        <a:t>4</a:t>
                      </a:r>
                    </a:p>
                  </a:txBody>
                  <a:tcPr marL="7993" marR="7993" marT="7993" marB="0" anchor="ctr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蔬菜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紫椰菜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云南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64687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latin typeface="Arial"/>
                        </a:rPr>
                        <a:t>4</a:t>
                      </a:r>
                    </a:p>
                  </a:txBody>
                  <a:tcPr marL="7993" marR="7993" marT="7993" marB="0" anchor="ctr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蔬菜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春菜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云南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64687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latin typeface="Arial"/>
                        </a:rPr>
                        <a:t>4</a:t>
                      </a:r>
                    </a:p>
                  </a:txBody>
                  <a:tcPr marL="7993" marR="7993" marT="7993" marB="0" anchor="ctr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蔬菜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芥菜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云南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64687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latin typeface="Arial"/>
                        </a:rPr>
                        <a:t>4</a:t>
                      </a:r>
                    </a:p>
                  </a:txBody>
                  <a:tcPr marL="7993" marR="7993" marT="7993" marB="0" anchor="ctr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蔬菜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西生菜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云南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64687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latin typeface="Arial"/>
                        </a:rPr>
                        <a:t>4</a:t>
                      </a:r>
                    </a:p>
                  </a:txBody>
                  <a:tcPr marL="7993" marR="7993" marT="7993" marB="0" anchor="ctr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蔬菜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红菜心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湖南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64687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latin typeface="Arial"/>
                        </a:rPr>
                        <a:t>4</a:t>
                      </a:r>
                    </a:p>
                  </a:txBody>
                  <a:tcPr marL="7993" marR="7993" marT="7993" marB="0" anchor="ctr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蔬菜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大芥菜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云南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64687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>
                          <a:latin typeface="Arial"/>
                        </a:rPr>
                        <a:t>4</a:t>
                      </a:r>
                    </a:p>
                  </a:txBody>
                  <a:tcPr marL="7993" marR="7993" marT="7993" marB="0" anchor="ctr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蔬菜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>
                          <a:latin typeface="宋体"/>
                        </a:rPr>
                        <a:t>夏阳白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 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1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100" b="0" i="0" u="none" strike="noStrike">
                          <a:latin typeface="Arial"/>
                        </a:rPr>
                        <a:t>　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0" i="0" u="none" strike="noStrike" dirty="0">
                          <a:latin typeface="宋体"/>
                        </a:rPr>
                        <a:t>云南</a:t>
                      </a:r>
                    </a:p>
                  </a:txBody>
                  <a:tcPr marL="7993" marR="7993" marT="7993" marB="0" anchor="b">
                    <a:lnL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5777</Words>
  <PresentationFormat>全屏显示(4:3)</PresentationFormat>
  <Paragraphs>7949</Paragraphs>
  <Slides>14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14</vt:i4>
      </vt:variant>
    </vt:vector>
  </HeadingPairs>
  <TitlesOfParts>
    <vt:vector size="15" baseType="lpstr">
      <vt:lpstr>Office 主题</vt:lpstr>
      <vt:lpstr>幻灯片 1</vt:lpstr>
      <vt:lpstr>幻灯片 2</vt:lpstr>
      <vt:lpstr>幻灯片 3</vt:lpstr>
      <vt:lpstr>幻灯片 4</vt:lpstr>
      <vt:lpstr>幻灯片 5</vt:lpstr>
      <vt:lpstr>幻灯片 6</vt:lpstr>
      <vt:lpstr>幻灯片 7</vt:lpstr>
      <vt:lpstr>幻灯片 8</vt:lpstr>
      <vt:lpstr>幻灯片 9</vt:lpstr>
      <vt:lpstr>幻灯片 10</vt:lpstr>
      <vt:lpstr>幻灯片 11</vt:lpstr>
      <vt:lpstr>幻灯片 12</vt:lpstr>
      <vt:lpstr>幻灯片 13</vt:lpstr>
      <vt:lpstr>幻灯片 14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Administrator</dc:creator>
  <cp:lastModifiedBy>admin</cp:lastModifiedBy>
  <cp:revision>8</cp:revision>
  <dcterms:created xsi:type="dcterms:W3CDTF">2014-07-28T05:40:41Z</dcterms:created>
  <dcterms:modified xsi:type="dcterms:W3CDTF">2014-07-31T07:53:09Z</dcterms:modified>
</cp:coreProperties>
</file>